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0" r:id="rId3"/>
    <p:sldId id="261" r:id="rId4"/>
    <p:sldId id="262" r:id="rId5"/>
    <p:sldId id="263" r:id="rId6"/>
    <p:sldId id="264" r:id="rId7"/>
    <p:sldId id="265" r:id="rId8"/>
    <p:sldId id="266" r:id="rId9"/>
    <p:sldId id="26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539" autoAdjust="0"/>
  </p:normalViewPr>
  <p:slideViewPr>
    <p:cSldViewPr snapToGrid="0">
      <p:cViewPr varScale="1">
        <p:scale>
          <a:sx n="104" d="100"/>
          <a:sy n="104" d="100"/>
        </p:scale>
        <p:origin x="81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BDB48-2196-43ED-863B-965FD6D2CED3}" type="datetimeFigureOut">
              <a:rPr lang="en-US" smtClean="0"/>
              <a:t>7/22/2020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A5498-50D9-47A9-B549-E3D9129FE0ED}" type="slidenum">
              <a:rPr lang="en-US" smtClean="0"/>
              <a:t>‹#›</a:t>
            </a:fld>
            <a:endParaRPr lang="en-US"/>
          </a:p>
        </p:txBody>
      </p:sp>
    </p:spTree>
    <p:extLst>
      <p:ext uri="{BB962C8B-B14F-4D97-AF65-F5344CB8AC3E}">
        <p14:creationId xmlns:p14="http://schemas.microsoft.com/office/powerpoint/2010/main" val="242019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Heya! Thank you so much for helping us out with our experiment. The idea of this project is to have a look at what happens when we move while we try get an idea of how objects move through the environment.</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1</a:t>
            </a:fld>
            <a:endParaRPr lang="en-US"/>
          </a:p>
        </p:txBody>
      </p:sp>
    </p:spTree>
    <p:extLst>
      <p:ext uri="{BB962C8B-B14F-4D97-AF65-F5344CB8AC3E}">
        <p14:creationId xmlns:p14="http://schemas.microsoft.com/office/powerpoint/2010/main" val="2474187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start with some general information and then I will explain each of the tasks on their own. You will be doing the experiment in VR, you will be seated and you will give responses with your controllers. The experiment consists of four parts: First a stereovision test that takes about 2 minutes, then a training session of 2 to 4 minutes, then the main body of the experiment and finally a short assessment of how you interpret a part of our stimulus. Some general points: If at any point you feel motion sick, please take a break a will, or stop the experiment all together. You can always leave the experiment by pressing ESC on your keyboard. If your Oculus is setup for seated or standing play, you can press “A” or “X” on your controllers to </a:t>
            </a:r>
            <a:r>
              <a:rPr lang="en-US" dirty="0" err="1"/>
              <a:t>recenter</a:t>
            </a:r>
            <a:r>
              <a:rPr lang="en-US" dirty="0"/>
              <a:t> the experiment in front of you. If it is set up for play on room scale, you have to orient your chair towards the scene.</a:t>
            </a:r>
          </a:p>
          <a:p>
            <a:endParaRPr lang="en-US" dirty="0"/>
          </a:p>
          <a:p>
            <a:r>
              <a:rPr lang="en-US" dirty="0"/>
              <a:t>Before you start, make sure that you e-sign the informed consent form that we sent you along with the experiment!</a:t>
            </a:r>
          </a:p>
          <a:p>
            <a:endParaRPr lang="en-US" dirty="0"/>
          </a:p>
          <a:p>
            <a:r>
              <a:rPr lang="en-US" dirty="0"/>
              <a:t>To get started, you unzip the package with the experiments you have downloaded, as you can see in the little video on screen right now. Inside, you find one program for each of the four parts of the experiment. The programs are called “</a:t>
            </a:r>
            <a:r>
              <a:rPr lang="en-US" dirty="0" err="1"/>
              <a:t>Stereotest</a:t>
            </a:r>
            <a:r>
              <a:rPr lang="en-US" dirty="0"/>
              <a:t>”, “Training”, “</a:t>
            </a:r>
            <a:r>
              <a:rPr lang="en-US" dirty="0" err="1"/>
              <a:t>MainExperiment</a:t>
            </a:r>
            <a:r>
              <a:rPr lang="en-US" dirty="0"/>
              <a:t>” and “</a:t>
            </a:r>
            <a:r>
              <a:rPr lang="en-US" dirty="0" err="1"/>
              <a:t>Selfmotion</a:t>
            </a:r>
            <a:r>
              <a:rPr lang="en-US" dirty="0"/>
              <a:t>”. Make sure that your Oculus is connected and ready to go. Then simply double-click on the respective executable and choose “Start” in the following screen.</a:t>
            </a:r>
          </a:p>
        </p:txBody>
      </p:sp>
      <p:sp>
        <p:nvSpPr>
          <p:cNvPr id="4" name="Slide Number Placeholder 3"/>
          <p:cNvSpPr>
            <a:spLocks noGrp="1"/>
          </p:cNvSpPr>
          <p:nvPr>
            <p:ph type="sldNum" sz="quarter" idx="5"/>
          </p:nvPr>
        </p:nvSpPr>
        <p:spPr/>
        <p:txBody>
          <a:bodyPr/>
          <a:lstStyle/>
          <a:p>
            <a:fld id="{410A5498-50D9-47A9-B549-E3D9129FE0ED}" type="slidenum">
              <a:rPr lang="en-US" smtClean="0"/>
              <a:t>2</a:t>
            </a:fld>
            <a:endParaRPr lang="en-US"/>
          </a:p>
        </p:txBody>
      </p:sp>
    </p:spTree>
    <p:extLst>
      <p:ext uri="{BB962C8B-B14F-4D97-AF65-F5344CB8AC3E}">
        <p14:creationId xmlns:p14="http://schemas.microsoft.com/office/powerpoint/2010/main" val="669765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Start with the first task, „Stereotest“. Here, we test your stereovision, that is, how well you combine information that come from each of your eyes. You will see four rectangles. One of them should „pop out“ or seem closer to you. You respond by choosing the rectangle that pops out with the thumbstick on your controller and pressing the trigger when you are happy with the answer. This takes about two minutes.</a:t>
            </a:r>
          </a:p>
        </p:txBody>
      </p:sp>
      <p:sp>
        <p:nvSpPr>
          <p:cNvPr id="4" name="Slide Number Placeholder 3"/>
          <p:cNvSpPr>
            <a:spLocks noGrp="1"/>
          </p:cNvSpPr>
          <p:nvPr>
            <p:ph type="sldNum" sz="quarter" idx="5"/>
          </p:nvPr>
        </p:nvSpPr>
        <p:spPr/>
        <p:txBody>
          <a:bodyPr/>
          <a:lstStyle/>
          <a:p>
            <a:fld id="{410A5498-50D9-47A9-B549-E3D9129FE0ED}" type="slidenum">
              <a:rPr lang="en-US" smtClean="0"/>
              <a:t>3</a:t>
            </a:fld>
            <a:endParaRPr lang="en-US"/>
          </a:p>
        </p:txBody>
      </p:sp>
    </p:spTree>
    <p:extLst>
      <p:ext uri="{BB962C8B-B14F-4D97-AF65-F5344CB8AC3E}">
        <p14:creationId xmlns:p14="http://schemas.microsoft.com/office/powerpoint/2010/main" val="4047743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At the end, the program will give you feedback on your performance. If you got enough trials right, the program will tell you to continue, as you can see here on the left. If you get the screen on the right, your stereovision might not be good enough to continue. In that case, please send us the data file that is created in the folder with the program and we can still partially compensate you for your effort. Keep in mind that this is NOT an adequate diagnostic tool. If you think you have issues with your stereovision, please talk to your doctor! Now you can close this program by pressing „ESC“ and open the next one, „Training“.</a:t>
            </a:r>
          </a:p>
        </p:txBody>
      </p:sp>
      <p:sp>
        <p:nvSpPr>
          <p:cNvPr id="4" name="Slide Number Placeholder 3"/>
          <p:cNvSpPr>
            <a:spLocks noGrp="1"/>
          </p:cNvSpPr>
          <p:nvPr>
            <p:ph type="sldNum" sz="quarter" idx="5"/>
          </p:nvPr>
        </p:nvSpPr>
        <p:spPr/>
        <p:txBody>
          <a:bodyPr/>
          <a:lstStyle/>
          <a:p>
            <a:fld id="{410A5498-50D9-47A9-B549-E3D9129FE0ED}" type="slidenum">
              <a:rPr lang="en-US" smtClean="0"/>
              <a:t>4</a:t>
            </a:fld>
            <a:endParaRPr lang="en-US"/>
          </a:p>
        </p:txBody>
      </p:sp>
    </p:spTree>
    <p:extLst>
      <p:ext uri="{BB962C8B-B14F-4D97-AF65-F5344CB8AC3E}">
        <p14:creationId xmlns:p14="http://schemas.microsoft.com/office/powerpoint/2010/main" val="10571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You will be shown this environment here. You will see then two motions, one is a big ball and the other one is a cloud of balls. Your job is to choose which of the two is faster. If the first one is faster, please press the trigger of your LEFT controller. If the second one is faster, please press the trigger of your RIGHT controller. There will also be a reminder of the controls in the beginning of the experiment and after every couple of trials </a:t>
            </a:r>
            <a:r>
              <a:rPr lang="en-US" dirty="0"/>
              <a:t>– this is just a reminder and does not necessarily mean </a:t>
            </a:r>
            <a:r>
              <a:rPr lang="de-DE" dirty="0"/>
              <a:t>that you are doing something wrong! Overall, you will do about 30 comparisons for the training, and please look at the red fixation cross AT ALL TIMES.</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5</a:t>
            </a:fld>
            <a:endParaRPr lang="en-US"/>
          </a:p>
        </p:txBody>
      </p:sp>
    </p:spTree>
    <p:extLst>
      <p:ext uri="{BB962C8B-B14F-4D97-AF65-F5344CB8AC3E}">
        <p14:creationId xmlns:p14="http://schemas.microsoft.com/office/powerpoint/2010/main" val="354869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At the end of this task, you will see again one of two screens. If you get the screen on the left, everything is perfect and you can just continue on to the next experiment. If you get the screen on the right, we ask you to verify that you got the controls the right way around and do the experiment again. If the second time around you still get the screen on the right, no need to go on. Send us the .txt file that is created in the folder where you found the program and we will compensate you partially for your efforts.</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6</a:t>
            </a:fld>
            <a:endParaRPr lang="en-US"/>
          </a:p>
        </p:txBody>
      </p:sp>
    </p:spTree>
    <p:extLst>
      <p:ext uri="{BB962C8B-B14F-4D97-AF65-F5344CB8AC3E}">
        <p14:creationId xmlns:p14="http://schemas.microsoft.com/office/powerpoint/2010/main" val="3187272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next program is the main experiment. You have the same task and the same controls as in the training before, but additionally, you are sometimes moved through the scene, and sometimes the wall in the back might go blank. Either way, your task remains the same: Judge which of the two motions is faster. This part of the experiment takes quite long, between 40 and 50 minutes. Be sure to make your decisions based on your first impression. No need think a lot about it! It will seem pretty long to you, but we tested it, and it will terminate in due time. Please take breaks at your own discretion, for example every 15 or 20 minutes. If you want to take a break, just take the headset off at any moment without closing the program, take your break, and when you put it back on, you can just continue with the task. You will get a similar screen as before once you are finished, but there is no criterion anymore at this stage. Remember to keep looking at the red fixation cross!</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7</a:t>
            </a:fld>
            <a:endParaRPr lang="en-US"/>
          </a:p>
        </p:txBody>
      </p:sp>
    </p:spTree>
    <p:extLst>
      <p:ext uri="{BB962C8B-B14F-4D97-AF65-F5344CB8AC3E}">
        <p14:creationId xmlns:p14="http://schemas.microsoft.com/office/powerpoint/2010/main" val="229526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As last step, open the fourth program „Selfmotion“. Here, you judge what youre perceive to move in the experiment. Depending on the condition, you have two out of three options: you moved, the whole world moved or the wall moved. You give your response by adjusting the position of the fixation cross with the thumbstick. So if you fully thought that you were moving, put the fixation cross all the way to the left. If you had a mixed sensation that both you moved and world, then you put it somewhere in the middle between both. When you‘re happy with your answer, you press the trigger and move on to the next trial. Important, look closely at the red fixation cross while the motion happens. While you are adjusting the cross on the sliding scale, you can look around.</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8</a:t>
            </a:fld>
            <a:endParaRPr lang="en-US"/>
          </a:p>
        </p:txBody>
      </p:sp>
    </p:spTree>
    <p:extLst>
      <p:ext uri="{BB962C8B-B14F-4D97-AF65-F5344CB8AC3E}">
        <p14:creationId xmlns:p14="http://schemas.microsoft.com/office/powerpoint/2010/main" val="2314945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Finally, to wrap everything up, we need you to send the txt files with the data from your experimental sessions. There is one data file for each part of the experiment and theyre all located in the corresponding folders. Once we receive your data file and verify that your informed consent form is signed, we will issue the Amazon giftcard. Once the whole project is done, we will send you a debrief with the results. Thank you so much for helping us out!</a:t>
            </a:r>
            <a:endParaRPr lang="en-US" dirty="0"/>
          </a:p>
        </p:txBody>
      </p:sp>
      <p:sp>
        <p:nvSpPr>
          <p:cNvPr id="4" name="Slide Number Placeholder 3"/>
          <p:cNvSpPr>
            <a:spLocks noGrp="1"/>
          </p:cNvSpPr>
          <p:nvPr>
            <p:ph type="sldNum" sz="quarter" idx="5"/>
          </p:nvPr>
        </p:nvSpPr>
        <p:spPr/>
        <p:txBody>
          <a:bodyPr/>
          <a:lstStyle/>
          <a:p>
            <a:fld id="{410A5498-50D9-47A9-B549-E3D9129FE0ED}" type="slidenum">
              <a:rPr lang="en-US" smtClean="0"/>
              <a:t>9</a:t>
            </a:fld>
            <a:endParaRPr lang="en-US"/>
          </a:p>
        </p:txBody>
      </p:sp>
    </p:spTree>
    <p:extLst>
      <p:ext uri="{BB962C8B-B14F-4D97-AF65-F5344CB8AC3E}">
        <p14:creationId xmlns:p14="http://schemas.microsoft.com/office/powerpoint/2010/main" val="499171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97D6-4F32-4A72-B93B-DADADE549F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C81C2D-E7DC-4006-AE5F-44DB8663B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FBD7D8-16A3-4B86-8F64-07F0E47C00FE}"/>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4DDF902A-01FD-4561-8247-4814346BF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20DF9-EC14-4CEE-87CD-629E5F3AC1F6}"/>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704194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653D4-7D25-4CAB-80DD-2F9DA8825D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F897A9-6161-4299-8A65-32F620C0BC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FCE15-4CAC-4F12-8B1E-17A01D3161F5}"/>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ED25ACF5-91BE-426E-909E-B88D5BB64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287063-415C-498B-90D9-3FC0B4462692}"/>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205237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3D47E4-D51E-4199-9D2A-7F366325E8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FCE84E-AD9A-43B1-AB4C-E8879B0168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3B1FB-EFFD-4B53-8E01-E6490A60D17A}"/>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8509E050-4B45-4167-916C-62AFA2D85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7668A-9BBB-40D5-9C5F-BD11CF74EC4F}"/>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40836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59BA5-29F2-4F3C-9EE1-CA7D90B465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AB8F0D-60EB-4253-9CF3-E821E910F2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045025-5FC7-4F6D-B5B5-AC3F32EF6431}"/>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0D612CD8-9071-42B7-B9DA-92A345E25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41430-5086-473D-870C-D0C0912CC7BE}"/>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1035526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74FC-D810-4CD5-8C0D-BC00C4D0D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45D5A0-48BC-469A-B23D-1C26C434AF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5D340E-3510-4A37-B1E7-5733FFCBEBEA}"/>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5FDF08C6-B9A7-467C-A9DF-B59B5C355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CE1E8-0E72-4920-933A-748FF2B248CE}"/>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3764101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E38E-2E98-4C50-A29D-9A2A5C4E0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1B5036-073B-4F32-8953-53E541CB26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9FB503-C7A7-4BF6-9162-2A23CE9E15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2A9301-A7E7-400D-9DBC-5BC394A22650}"/>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6" name="Footer Placeholder 5">
            <a:extLst>
              <a:ext uri="{FF2B5EF4-FFF2-40B4-BE49-F238E27FC236}">
                <a16:creationId xmlns:a16="http://schemas.microsoft.com/office/drawing/2014/main" id="{11BC7F09-8742-4B00-A0EC-E80AC64A8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987A9-B5EB-4A41-8F21-D8181D3DDB9D}"/>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2824473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A998-1FDA-41E2-8FAB-3E80A11D9D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868B2B-5DBA-44E1-8B95-6B983B7551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0582D4-87B6-474E-B408-E32D24ABD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C1F0B-A41D-4C8F-ABF6-85B422B813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2469DC-C951-45E4-9A35-B2B5B14C06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B69736-F69E-45BA-8CB2-57E726253229}"/>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8" name="Footer Placeholder 7">
            <a:extLst>
              <a:ext uri="{FF2B5EF4-FFF2-40B4-BE49-F238E27FC236}">
                <a16:creationId xmlns:a16="http://schemas.microsoft.com/office/drawing/2014/main" id="{01ACF898-EBD2-41F7-A25C-B878063A45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B4F4EB-3137-4B0D-A588-60D3E1BCA173}"/>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1748681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4668-14DF-4656-8630-484AFCF4E4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ECFAE0-4EAB-47CB-A232-32B718FD20E0}"/>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4" name="Footer Placeholder 3">
            <a:extLst>
              <a:ext uri="{FF2B5EF4-FFF2-40B4-BE49-F238E27FC236}">
                <a16:creationId xmlns:a16="http://schemas.microsoft.com/office/drawing/2014/main" id="{188A781E-FA61-43BC-84C1-4E576B305A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D45610-7BED-4208-ABD4-F98F0B297A8C}"/>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2504702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3A8C89-8B2C-4EA1-A373-733DB4B71F36}"/>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3" name="Footer Placeholder 2">
            <a:extLst>
              <a:ext uri="{FF2B5EF4-FFF2-40B4-BE49-F238E27FC236}">
                <a16:creationId xmlns:a16="http://schemas.microsoft.com/office/drawing/2014/main" id="{1A8923DB-7AFA-478F-BC88-AE1827D9C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8890D1-10D3-474D-AEF6-A65F9047E002}"/>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3598759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60DE-12E2-4442-BC13-1103DCB46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BC4DA1-FB8E-43C1-A278-1CBC2A8369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641112-9F72-4AC2-BFBD-9804A2A94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BBD736-CEC5-453F-B27D-2029ED07075F}"/>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6" name="Footer Placeholder 5">
            <a:extLst>
              <a:ext uri="{FF2B5EF4-FFF2-40B4-BE49-F238E27FC236}">
                <a16:creationId xmlns:a16="http://schemas.microsoft.com/office/drawing/2014/main" id="{10D2993F-421C-4427-AE36-7C05F8875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BA63A-8C4F-48C7-A2C6-F95196A93AA9}"/>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4086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2E84-4B9F-4AC4-A19D-15F33B28C9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6EE94A-1944-4811-82E9-8C83FB242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47E5E3-EDEA-4E13-B0EC-271300950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5C1DC-0841-4A89-B59D-D18C6380469E}"/>
              </a:ext>
            </a:extLst>
          </p:cNvPr>
          <p:cNvSpPr>
            <a:spLocks noGrp="1"/>
          </p:cNvSpPr>
          <p:nvPr>
            <p:ph type="dt" sz="half" idx="10"/>
          </p:nvPr>
        </p:nvSpPr>
        <p:spPr/>
        <p:txBody>
          <a:bodyPr/>
          <a:lstStyle/>
          <a:p>
            <a:fld id="{E93B12DD-B46C-4574-A22F-4A3B88F0A4D5}" type="datetimeFigureOut">
              <a:rPr lang="en-US" smtClean="0"/>
              <a:t>7/22/2020</a:t>
            </a:fld>
            <a:endParaRPr lang="en-US"/>
          </a:p>
        </p:txBody>
      </p:sp>
      <p:sp>
        <p:nvSpPr>
          <p:cNvPr id="6" name="Footer Placeholder 5">
            <a:extLst>
              <a:ext uri="{FF2B5EF4-FFF2-40B4-BE49-F238E27FC236}">
                <a16:creationId xmlns:a16="http://schemas.microsoft.com/office/drawing/2014/main" id="{D2F30269-5E44-4C3F-99A4-525F6F8874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D6B2CE-F9DB-4960-BA79-13DA4A2B5119}"/>
              </a:ext>
            </a:extLst>
          </p:cNvPr>
          <p:cNvSpPr>
            <a:spLocks noGrp="1"/>
          </p:cNvSpPr>
          <p:nvPr>
            <p:ph type="sldNum" sz="quarter" idx="12"/>
          </p:nvPr>
        </p:nvSpPr>
        <p:spPr/>
        <p:txBody>
          <a:bodyPr/>
          <a:lstStyle/>
          <a:p>
            <a:fld id="{C049B1E3-E1E0-46C9-9DF3-E05E96E5431E}" type="slidenum">
              <a:rPr lang="en-US" smtClean="0"/>
              <a:t>‹#›</a:t>
            </a:fld>
            <a:endParaRPr lang="en-US"/>
          </a:p>
        </p:txBody>
      </p:sp>
    </p:spTree>
    <p:extLst>
      <p:ext uri="{BB962C8B-B14F-4D97-AF65-F5344CB8AC3E}">
        <p14:creationId xmlns:p14="http://schemas.microsoft.com/office/powerpoint/2010/main" val="784400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D71E5-F7FD-4CAA-B870-F32A4B4AA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634712-8B1E-4F62-8555-5C838783CA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95EE9-05DF-4A93-BB85-BBC1F0BC36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B12DD-B46C-4574-A22F-4A3B88F0A4D5}" type="datetimeFigureOut">
              <a:rPr lang="en-US" smtClean="0"/>
              <a:t>7/22/2020</a:t>
            </a:fld>
            <a:endParaRPr lang="en-US"/>
          </a:p>
        </p:txBody>
      </p:sp>
      <p:sp>
        <p:nvSpPr>
          <p:cNvPr id="5" name="Footer Placeholder 4">
            <a:extLst>
              <a:ext uri="{FF2B5EF4-FFF2-40B4-BE49-F238E27FC236}">
                <a16:creationId xmlns:a16="http://schemas.microsoft.com/office/drawing/2014/main" id="{17F3E71D-3E74-4B4C-8364-19F9BDF343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8F4626-1344-4908-B3E9-C7417F7DFD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9B1E3-E1E0-46C9-9DF3-E05E96E5431E}" type="slidenum">
              <a:rPr lang="en-US" smtClean="0"/>
              <a:t>‹#›</a:t>
            </a:fld>
            <a:endParaRPr lang="en-US"/>
          </a:p>
        </p:txBody>
      </p:sp>
    </p:spTree>
    <p:extLst>
      <p:ext uri="{BB962C8B-B14F-4D97-AF65-F5344CB8AC3E}">
        <p14:creationId xmlns:p14="http://schemas.microsoft.com/office/powerpoint/2010/main" val="4285390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png"/><Relationship Id="rId3" Type="http://schemas.microsoft.com/office/2007/relationships/media" Target="../media/media3.m4a"/><Relationship Id="rId7" Type="http://schemas.openxmlformats.org/officeDocument/2006/relationships/image" Target="../media/image3.jpeg"/><Relationship Id="rId12" Type="http://schemas.openxmlformats.org/officeDocument/2006/relationships/image" Target="../media/image8.jpe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notesSlide" Target="../notesSlides/notesSlide2.xml"/><Relationship Id="rId11" Type="http://schemas.openxmlformats.org/officeDocument/2006/relationships/image" Target="../media/image7.png"/><Relationship Id="rId5" Type="http://schemas.openxmlformats.org/officeDocument/2006/relationships/slideLayout" Target="../slideLayouts/slideLayout2.xml"/><Relationship Id="rId10" Type="http://schemas.openxmlformats.org/officeDocument/2006/relationships/image" Target="../media/image6.svg"/><Relationship Id="rId4" Type="http://schemas.openxmlformats.org/officeDocument/2006/relationships/audio" Target="../media/media3.m4a"/><Relationship Id="rId9"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5.m4a"/><Relationship Id="rId7" Type="http://schemas.openxmlformats.org/officeDocument/2006/relationships/image" Target="../media/image9.jpe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5.m4a"/><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microsoft.com/office/2007/relationships/media" Target="../media/media8.m4a"/><Relationship Id="rId7" Type="http://schemas.openxmlformats.org/officeDocument/2006/relationships/image" Target="../media/image13.png"/><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audio" Target="../media/media8.m4a"/><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10.m4a"/><Relationship Id="rId7" Type="http://schemas.openxmlformats.org/officeDocument/2006/relationships/image" Target="../media/image14.jpe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audio" Target="../media/media10.m4a"/><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microsoft.com/office/2007/relationships/media" Target="../media/media12.m4a"/><Relationship Id="rId7" Type="http://schemas.openxmlformats.org/officeDocument/2006/relationships/image" Target="../media/image18.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12.m4a"/><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3.m4a"/><Relationship Id="rId7" Type="http://schemas.openxmlformats.org/officeDocument/2006/relationships/image" Target="../media/image19.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13.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7FAF-A9D0-42A4-870A-28DEE3404DE1}"/>
              </a:ext>
            </a:extLst>
          </p:cNvPr>
          <p:cNvSpPr>
            <a:spLocks noGrp="1"/>
          </p:cNvSpPr>
          <p:nvPr>
            <p:ph type="ctrTitle"/>
          </p:nvPr>
        </p:nvSpPr>
        <p:spPr>
          <a:xfrm>
            <a:off x="1524000" y="578918"/>
            <a:ext cx="9523444" cy="1021282"/>
          </a:xfrm>
        </p:spPr>
        <p:txBody>
          <a:bodyPr>
            <a:normAutofit/>
          </a:bodyPr>
          <a:lstStyle/>
          <a:p>
            <a:r>
              <a:rPr lang="de-DE" b="1" dirty="0"/>
              <a:t>Seeing while moving</a:t>
            </a:r>
            <a:endParaRPr lang="en-US" b="1" dirty="0"/>
          </a:p>
        </p:txBody>
      </p:sp>
      <p:sp>
        <p:nvSpPr>
          <p:cNvPr id="3" name="Subtitle 2">
            <a:extLst>
              <a:ext uri="{FF2B5EF4-FFF2-40B4-BE49-F238E27FC236}">
                <a16:creationId xmlns:a16="http://schemas.microsoft.com/office/drawing/2014/main" id="{89E11966-2005-42DB-9EC1-F6584F9C6D3A}"/>
              </a:ext>
            </a:extLst>
          </p:cNvPr>
          <p:cNvSpPr>
            <a:spLocks noGrp="1"/>
          </p:cNvSpPr>
          <p:nvPr>
            <p:ph type="subTitle" idx="1"/>
          </p:nvPr>
        </p:nvSpPr>
        <p:spPr>
          <a:xfrm>
            <a:off x="1713722" y="1773238"/>
            <a:ext cx="9144000" cy="596738"/>
          </a:xfrm>
        </p:spPr>
        <p:txBody>
          <a:bodyPr/>
          <a:lstStyle/>
          <a:p>
            <a:r>
              <a:rPr lang="de-DE" dirty="0"/>
              <a:t>Björn Jörges &amp; Laurence R. Harris</a:t>
            </a:r>
            <a:endParaRPr lang="en-US" dirty="0"/>
          </a:p>
        </p:txBody>
      </p:sp>
      <p:pic>
        <p:nvPicPr>
          <p:cNvPr id="5122" name="Picture 2" descr="Man Driving A Car On The City Motorway. Traveling On Wet ...">
            <a:extLst>
              <a:ext uri="{FF2B5EF4-FFF2-40B4-BE49-F238E27FC236}">
                <a16:creationId xmlns:a16="http://schemas.microsoft.com/office/drawing/2014/main" id="{A9D5C16A-BC65-43BF-82A1-399B85E299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1175" y="2341564"/>
            <a:ext cx="6989094" cy="3937518"/>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F141701D-CF82-4726-A1B7-FAAD3DFC7D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82161513"/>
      </p:ext>
    </p:extLst>
  </p:cSld>
  <p:clrMapOvr>
    <a:masterClrMapping/>
  </p:clrMapOvr>
  <mc:AlternateContent xmlns:mc="http://schemas.openxmlformats.org/markup-compatibility/2006" xmlns:p14="http://schemas.microsoft.com/office/powerpoint/2010/main">
    <mc:Choice Requires="p14">
      <p:transition spd="slow" p14:dur="2000" advTm="22908"/>
    </mc:Choice>
    <mc:Fallback xmlns="">
      <p:transition spd="slow" advTm="22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5BA8-EF3D-4979-829C-A0C209E09701}"/>
              </a:ext>
            </a:extLst>
          </p:cNvPr>
          <p:cNvSpPr>
            <a:spLocks noGrp="1"/>
          </p:cNvSpPr>
          <p:nvPr>
            <p:ph type="title"/>
          </p:nvPr>
        </p:nvSpPr>
        <p:spPr>
          <a:xfrm>
            <a:off x="438169" y="281648"/>
            <a:ext cx="5125392" cy="1325563"/>
          </a:xfrm>
        </p:spPr>
        <p:txBody>
          <a:bodyPr/>
          <a:lstStyle/>
          <a:p>
            <a:r>
              <a:rPr lang="de-DE" b="1" dirty="0"/>
              <a:t>General information</a:t>
            </a:r>
            <a:endParaRPr lang="en-US" b="1" dirty="0"/>
          </a:p>
        </p:txBody>
      </p:sp>
      <p:sp>
        <p:nvSpPr>
          <p:cNvPr id="3" name="Content Placeholder 2">
            <a:extLst>
              <a:ext uri="{FF2B5EF4-FFF2-40B4-BE49-F238E27FC236}">
                <a16:creationId xmlns:a16="http://schemas.microsoft.com/office/drawing/2014/main" id="{44D8F2A0-B38E-4BED-A6F4-2C112B3E9F41}"/>
              </a:ext>
            </a:extLst>
          </p:cNvPr>
          <p:cNvSpPr>
            <a:spLocks noGrp="1"/>
          </p:cNvSpPr>
          <p:nvPr>
            <p:ph idx="1"/>
          </p:nvPr>
        </p:nvSpPr>
        <p:spPr>
          <a:xfrm>
            <a:off x="838200" y="1825624"/>
            <a:ext cx="4426527" cy="4468643"/>
          </a:xfrm>
        </p:spPr>
        <p:txBody>
          <a:bodyPr>
            <a:normAutofit lnSpcReduction="10000"/>
          </a:bodyPr>
          <a:lstStyle/>
          <a:p>
            <a:r>
              <a:rPr lang="de-DE" dirty="0"/>
              <a:t>Seat yourself with Oculus Rift and controllers</a:t>
            </a:r>
          </a:p>
          <a:p>
            <a:endParaRPr lang="de-DE" dirty="0"/>
          </a:p>
          <a:p>
            <a:r>
              <a:rPr lang="de-DE" dirty="0"/>
              <a:t>Four parts:</a:t>
            </a:r>
          </a:p>
          <a:p>
            <a:pPr marL="457200" lvl="1" indent="0" algn="just"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Stereovision Test (2 minutes)</a:t>
            </a:r>
            <a:endParaRPr kumimoji="0" lang="en-US" altLang="en-US" sz="1000" b="0" i="0" u="none" strike="noStrike" cap="none" normalizeH="0" baseline="0" dirty="0">
              <a:ln>
                <a:noFill/>
              </a:ln>
              <a:solidFill>
                <a:schemeClr val="tx1"/>
              </a:solidFill>
              <a:effectLst/>
            </a:endParaRPr>
          </a:p>
          <a:p>
            <a:pPr marL="457200" lvl="1" indent="0" algn="just"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Training Session (2-4 minutes)</a:t>
            </a:r>
            <a:endParaRPr kumimoji="0" lang="en-US" altLang="en-US" sz="1000" b="0" i="0" u="none" strike="noStrike" cap="none" normalizeH="0" baseline="0" dirty="0">
              <a:ln>
                <a:noFill/>
              </a:ln>
              <a:solidFill>
                <a:schemeClr val="tx1"/>
              </a:solidFill>
              <a:effectLst/>
            </a:endParaRPr>
          </a:p>
          <a:p>
            <a:pPr marL="457200" lvl="1" indent="0" algn="just"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Main Experiment (50 minutes)</a:t>
            </a:r>
            <a:endParaRPr kumimoji="0" lang="en-US" altLang="en-US" sz="1000" b="0" i="0" u="none" strike="noStrike" cap="none" normalizeH="0" baseline="0" dirty="0">
              <a:ln>
                <a:noFill/>
              </a:ln>
              <a:solidFill>
                <a:schemeClr val="tx1"/>
              </a:solidFill>
              <a:effectLst/>
            </a:endParaRPr>
          </a:p>
          <a:p>
            <a:pPr marL="457200" lvl="1" indent="0" algn="just" eaLnBrk="0" fontAlgn="base" hangingPunct="0">
              <a:lnSpc>
                <a:spcPct val="100000"/>
              </a:lnSpc>
              <a:spcBef>
                <a:spcPct val="0"/>
              </a:spcBef>
              <a:spcAft>
                <a:spcPct val="0"/>
              </a:spcAft>
              <a:buFontTx/>
              <a:buChar char="•"/>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Short Assessment of Self-Motion Perception (2 minutes)</a:t>
            </a:r>
            <a:endParaRPr kumimoji="0" lang="en-US" altLang="en-US" sz="3600" b="0" i="0" u="none" strike="noStrike" cap="none" normalizeH="0" baseline="0" dirty="0">
              <a:ln>
                <a:noFill/>
              </a:ln>
              <a:solidFill>
                <a:schemeClr val="tx1"/>
              </a:solidFill>
              <a:effectLst/>
              <a:latin typeface="Arial" panose="020B0604020202020204" pitchFamily="34" charset="0"/>
            </a:endParaRPr>
          </a:p>
          <a:p>
            <a:endParaRPr lang="en-US" dirty="0"/>
          </a:p>
          <a:p>
            <a:r>
              <a:rPr lang="en-US" b="1" dirty="0"/>
              <a:t>Fill in and sign the informed consent form!</a:t>
            </a:r>
          </a:p>
          <a:p>
            <a:endParaRPr lang="en-US" dirty="0"/>
          </a:p>
        </p:txBody>
      </p:sp>
      <p:sp>
        <p:nvSpPr>
          <p:cNvPr id="4" name="Rectangle 1">
            <a:extLst>
              <a:ext uri="{FF2B5EF4-FFF2-40B4-BE49-F238E27FC236}">
                <a16:creationId xmlns:a16="http://schemas.microsoft.com/office/drawing/2014/main" id="{EB6E606B-5B0F-494F-97B9-6A87657D70A8}"/>
              </a:ext>
            </a:extLst>
          </p:cNvPr>
          <p:cNvSpPr>
            <a:spLocks noChangeArrowheads="1"/>
          </p:cNvSpPr>
          <p:nvPr/>
        </p:nvSpPr>
        <p:spPr bwMode="auto">
          <a:xfrm>
            <a:off x="5963592" y="43934"/>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6" name="Picture 4">
            <a:extLst>
              <a:ext uri="{FF2B5EF4-FFF2-40B4-BE49-F238E27FC236}">
                <a16:creationId xmlns:a16="http://schemas.microsoft.com/office/drawing/2014/main" id="{54705764-B01A-43FD-B968-06C6B7F23B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6217" y="135427"/>
            <a:ext cx="2182337" cy="163675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Checkmark">
            <a:extLst>
              <a:ext uri="{FF2B5EF4-FFF2-40B4-BE49-F238E27FC236}">
                <a16:creationId xmlns:a16="http://schemas.microsoft.com/office/drawing/2014/main" id="{691A4F64-1D49-4C16-A4EB-7103B6244C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28534" y="97228"/>
            <a:ext cx="914400" cy="914400"/>
          </a:xfrm>
          <a:prstGeom prst="rect">
            <a:avLst/>
          </a:prstGeom>
        </p:spPr>
      </p:pic>
      <p:pic>
        <p:nvPicPr>
          <p:cNvPr id="10" name="Graphic 9" descr="Checkmark">
            <a:extLst>
              <a:ext uri="{FF2B5EF4-FFF2-40B4-BE49-F238E27FC236}">
                <a16:creationId xmlns:a16="http://schemas.microsoft.com/office/drawing/2014/main" id="{A301CD8D-5E7C-4FD3-A222-CEFE04E85F0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96600" y="135427"/>
            <a:ext cx="914400" cy="914400"/>
          </a:xfrm>
          <a:prstGeom prst="rect">
            <a:avLst/>
          </a:prstGeom>
        </p:spPr>
      </p:pic>
      <p:pic>
        <p:nvPicPr>
          <p:cNvPr id="11" name="Files">
            <a:hlinkClick r:id="" action="ppaction://media"/>
            <a:extLst>
              <a:ext uri="{FF2B5EF4-FFF2-40B4-BE49-F238E27FC236}">
                <a16:creationId xmlns:a16="http://schemas.microsoft.com/office/drawing/2014/main" id="{B79574A9-840C-4349-AC14-F21916B14130}"/>
              </a:ext>
            </a:extLst>
          </p:cNvPr>
          <p:cNvPicPr>
            <a:picLocks noChangeAspect="1"/>
          </p:cNvPicPr>
          <p:nvPr>
            <a:videoFile r:link="rId1"/>
            <p:extLst>
              <p:ext uri="{DAA4B4D4-6D71-4841-9C94-3DE7FCFB9230}">
                <p14:media xmlns:p14="http://schemas.microsoft.com/office/powerpoint/2010/main" r:embed="rId2">
                  <p14:trim st="3449" end="20951"/>
                </p14:media>
              </p:ext>
            </p:extLst>
          </p:nvPr>
        </p:nvPicPr>
        <p:blipFill rotWithShape="1">
          <a:blip r:embed="rId11"/>
          <a:srcRect l="5519" t="299" r="48106" b="49990"/>
          <a:stretch>
            <a:fillRect/>
          </a:stretch>
        </p:blipFill>
        <p:spPr>
          <a:xfrm>
            <a:off x="5795055" y="2845691"/>
            <a:ext cx="6295759" cy="3796144"/>
          </a:xfrm>
          <a:prstGeom prst="rect">
            <a:avLst/>
          </a:prstGeom>
        </p:spPr>
      </p:pic>
      <p:pic>
        <p:nvPicPr>
          <p:cNvPr id="3084" name="Picture 12" descr="Sit Chair Stock Photos - Download 74,012 Royalty Free Photos">
            <a:extLst>
              <a:ext uri="{FF2B5EF4-FFF2-40B4-BE49-F238E27FC236}">
                <a16:creationId xmlns:a16="http://schemas.microsoft.com/office/drawing/2014/main" id="{26F2E038-5538-4E69-A040-E79825BF84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91945" y="1046760"/>
            <a:ext cx="2647354" cy="176380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3D44CA86-B51A-41B7-936F-6921DE3AC478}"/>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358648"/>
      </p:ext>
    </p:extLst>
  </p:cSld>
  <p:clrMapOvr>
    <a:masterClrMapping/>
  </p:clrMapOvr>
  <mc:AlternateContent xmlns:mc="http://schemas.openxmlformats.org/markup-compatibility/2006" xmlns:p14="http://schemas.microsoft.com/office/powerpoint/2010/main">
    <mc:Choice Requires="p14">
      <p:transition spd="slow" p14:dur="2000" advTm="121639"/>
    </mc:Choice>
    <mc:Fallback xmlns="">
      <p:transition spd="slow" advTm="121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15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80000" mute="1">
                <p:cTn id="16" fill="hold" display="0">
                  <p:stCondLst>
                    <p:cond delay="indefinite"/>
                  </p:stCondLst>
                </p:cTn>
                <p:tgtEl>
                  <p:spTgt spid="11"/>
                </p:tgtEl>
              </p:cMediaNode>
            </p:video>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86909" objId="11"/>
        <p14:triggerEvt type="onClick" time="86909" objId="11"/>
        <p14:stopEvt time="114548" objId="11"/>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BD63-8A90-4EF1-AB66-D68A6C9B34D2}"/>
              </a:ext>
            </a:extLst>
          </p:cNvPr>
          <p:cNvSpPr>
            <a:spLocks noGrp="1"/>
          </p:cNvSpPr>
          <p:nvPr>
            <p:ph type="title"/>
          </p:nvPr>
        </p:nvSpPr>
        <p:spPr>
          <a:xfrm>
            <a:off x="838200" y="365125"/>
            <a:ext cx="6383694" cy="1325563"/>
          </a:xfrm>
        </p:spPr>
        <p:txBody>
          <a:bodyPr/>
          <a:lstStyle/>
          <a:p>
            <a:r>
              <a:rPr lang="de-DE" b="1" dirty="0"/>
              <a:t>First task: Stereovision Test</a:t>
            </a:r>
            <a:endParaRPr lang="en-US" b="1" dirty="0"/>
          </a:p>
        </p:txBody>
      </p:sp>
      <p:sp>
        <p:nvSpPr>
          <p:cNvPr id="3" name="Content Placeholder 2">
            <a:extLst>
              <a:ext uri="{FF2B5EF4-FFF2-40B4-BE49-F238E27FC236}">
                <a16:creationId xmlns:a16="http://schemas.microsoft.com/office/drawing/2014/main" id="{9839344A-D018-4999-BEBD-DD59CAF1E249}"/>
              </a:ext>
            </a:extLst>
          </p:cNvPr>
          <p:cNvSpPr>
            <a:spLocks noGrp="1"/>
          </p:cNvSpPr>
          <p:nvPr>
            <p:ph idx="1"/>
          </p:nvPr>
        </p:nvSpPr>
        <p:spPr>
          <a:xfrm>
            <a:off x="838200" y="1825625"/>
            <a:ext cx="5357327" cy="1010881"/>
          </a:xfrm>
        </p:spPr>
        <p:txBody>
          <a:bodyPr>
            <a:normAutofit/>
          </a:bodyPr>
          <a:lstStyle/>
          <a:p>
            <a:r>
              <a:rPr lang="de-DE" dirty="0"/>
              <a:t>How good is your stereoacuity?</a:t>
            </a:r>
          </a:p>
          <a:p>
            <a:r>
              <a:rPr lang="de-DE" dirty="0"/>
              <a:t>Which one pops out?</a:t>
            </a:r>
          </a:p>
          <a:p>
            <a:endParaRPr lang="en-US" dirty="0"/>
          </a:p>
          <a:p>
            <a:endParaRPr lang="de-DE" dirty="0"/>
          </a:p>
        </p:txBody>
      </p:sp>
      <p:pic>
        <p:nvPicPr>
          <p:cNvPr id="2050" name="Picture 2">
            <a:extLst>
              <a:ext uri="{FF2B5EF4-FFF2-40B4-BE49-F238E27FC236}">
                <a16:creationId xmlns:a16="http://schemas.microsoft.com/office/drawing/2014/main" id="{600ED401-32CD-4007-B782-967A350609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5527" y="1522263"/>
            <a:ext cx="5793343" cy="348333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7CBAA428-6294-43D0-A19F-2B247726F7AD}"/>
              </a:ext>
            </a:extLst>
          </p:cNvPr>
          <p:cNvCxnSpPr>
            <a:cxnSpLocks/>
          </p:cNvCxnSpPr>
          <p:nvPr/>
        </p:nvCxnSpPr>
        <p:spPr>
          <a:xfrm flipV="1">
            <a:off x="7660433" y="2197594"/>
            <a:ext cx="457200" cy="302437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2ACD25FC-FA18-418B-B557-A320173131A6}"/>
              </a:ext>
            </a:extLst>
          </p:cNvPr>
          <p:cNvCxnSpPr>
            <a:cxnSpLocks/>
          </p:cNvCxnSpPr>
          <p:nvPr/>
        </p:nvCxnSpPr>
        <p:spPr>
          <a:xfrm flipV="1">
            <a:off x="7660433" y="2197594"/>
            <a:ext cx="2435289" cy="3024374"/>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F8537D69-7524-4A12-AD30-A20F961DECEC}"/>
              </a:ext>
            </a:extLst>
          </p:cNvPr>
          <p:cNvSpPr txBox="1"/>
          <p:nvPr/>
        </p:nvSpPr>
        <p:spPr>
          <a:xfrm>
            <a:off x="6777692" y="5221967"/>
            <a:ext cx="5040298" cy="646331"/>
          </a:xfrm>
          <a:prstGeom prst="rect">
            <a:avLst/>
          </a:prstGeom>
          <a:noFill/>
        </p:spPr>
        <p:txBody>
          <a:bodyPr wrap="square">
            <a:spAutoFit/>
          </a:bodyPr>
          <a:lstStyle/>
          <a:p>
            <a:pPr algn="ctr"/>
            <a:r>
              <a:rPr lang="de-DE" dirty="0"/>
              <a:t>Use </a:t>
            </a:r>
            <a:r>
              <a:rPr lang="de-DE" dirty="0">
                <a:solidFill>
                  <a:srgbClr val="FF0000"/>
                </a:solidFill>
              </a:rPr>
              <a:t>Thumbstick</a:t>
            </a:r>
            <a:r>
              <a:rPr lang="de-DE" dirty="0"/>
              <a:t> to choose and </a:t>
            </a:r>
            <a:r>
              <a:rPr lang="de-DE" dirty="0">
                <a:solidFill>
                  <a:schemeClr val="accent5">
                    <a:lumMod val="60000"/>
                    <a:lumOff val="40000"/>
                  </a:schemeClr>
                </a:solidFill>
              </a:rPr>
              <a:t>Trigger</a:t>
            </a:r>
            <a:r>
              <a:rPr lang="de-DE" dirty="0"/>
              <a:t> to confirm and go to </a:t>
            </a:r>
            <a:r>
              <a:rPr lang="de-DE"/>
              <a:t>next trial</a:t>
            </a:r>
            <a:endParaRPr lang="de-DE" dirty="0"/>
          </a:p>
        </p:txBody>
      </p:sp>
      <p:cxnSp>
        <p:nvCxnSpPr>
          <p:cNvPr id="13" name="Straight Connector 12">
            <a:extLst>
              <a:ext uri="{FF2B5EF4-FFF2-40B4-BE49-F238E27FC236}">
                <a16:creationId xmlns:a16="http://schemas.microsoft.com/office/drawing/2014/main" id="{495C94D3-7B21-4E9F-A00D-7E5CFD30F806}"/>
              </a:ext>
            </a:extLst>
          </p:cNvPr>
          <p:cNvCxnSpPr>
            <a:cxnSpLocks/>
          </p:cNvCxnSpPr>
          <p:nvPr/>
        </p:nvCxnSpPr>
        <p:spPr>
          <a:xfrm>
            <a:off x="8276253" y="2649894"/>
            <a:ext cx="1444796" cy="2572072"/>
          </a:xfrm>
          <a:prstGeom prst="line">
            <a:avLst/>
          </a:prstGeom>
          <a:ln w="3810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2818FE08-8FDC-4B0F-9CC2-C4741D3C3E89}"/>
              </a:ext>
            </a:extLst>
          </p:cNvPr>
          <p:cNvCxnSpPr>
            <a:cxnSpLocks/>
          </p:cNvCxnSpPr>
          <p:nvPr/>
        </p:nvCxnSpPr>
        <p:spPr>
          <a:xfrm flipH="1">
            <a:off x="9721049" y="2761861"/>
            <a:ext cx="262706" cy="2411075"/>
          </a:xfrm>
          <a:prstGeom prst="line">
            <a:avLst/>
          </a:prstGeom>
          <a:ln w="3810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27" name="Stereoacuity - SampleScene - PC, Mac &amp; Linux Standalone - Unity 2019.2.11f1 Personal _DX11_ 2020-07-08 01-57-13">
            <a:hlinkClick r:id="" action="ppaction://media"/>
            <a:extLst>
              <a:ext uri="{FF2B5EF4-FFF2-40B4-BE49-F238E27FC236}">
                <a16:creationId xmlns:a16="http://schemas.microsoft.com/office/drawing/2014/main" id="{18A4136C-B7FD-4D0B-8BB2-03762F8F9A00}"/>
              </a:ext>
            </a:extLst>
          </p:cNvPr>
          <p:cNvPicPr>
            <a:picLocks noChangeAspect="1"/>
          </p:cNvPicPr>
          <p:nvPr>
            <a:videoFile r:link="rId1"/>
            <p:extLst>
              <p:ext uri="{DAA4B4D4-6D71-4841-9C94-3DE7FCFB9230}">
                <p14:media xmlns:p14="http://schemas.microsoft.com/office/powerpoint/2010/main" r:embed="rId2">
                  <p14:trim st="8922" end="921.7333"/>
                </p14:media>
              </p:ext>
            </p:extLst>
          </p:nvPr>
        </p:nvPicPr>
        <p:blipFill rotWithShape="1">
          <a:blip r:embed="rId8"/>
          <a:srcRect l="36104" t="9444" r="27310" b="20177"/>
          <a:stretch/>
        </p:blipFill>
        <p:spPr>
          <a:xfrm>
            <a:off x="1128146" y="3062247"/>
            <a:ext cx="3084007" cy="3089869"/>
          </a:xfrm>
          <a:prstGeom prst="rect">
            <a:avLst/>
          </a:prstGeom>
        </p:spPr>
      </p:pic>
      <p:pic>
        <p:nvPicPr>
          <p:cNvPr id="6" name="Audio 5">
            <a:hlinkClick r:id="" action="ppaction://media"/>
            <a:extLst>
              <a:ext uri="{FF2B5EF4-FFF2-40B4-BE49-F238E27FC236}">
                <a16:creationId xmlns:a16="http://schemas.microsoft.com/office/drawing/2014/main" id="{DF404DEF-DE5C-468B-90AD-22D80B74F2B1}"/>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5832778"/>
      </p:ext>
    </p:extLst>
  </p:cSld>
  <p:clrMapOvr>
    <a:masterClrMapping/>
  </p:clrMapOvr>
  <mc:AlternateContent xmlns:mc="http://schemas.openxmlformats.org/markup-compatibility/2006" xmlns:p14="http://schemas.microsoft.com/office/powerpoint/2010/main">
    <mc:Choice Requires="p14">
      <p:transition spd="slow" p14:dur="2000" advTm="34206"/>
    </mc:Choice>
    <mc:Fallback xmlns="">
      <p:transition spd="slow" advTm="34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239"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7"/>
                </p:tgtEl>
              </p:cMediaNode>
            </p:video>
            <p:seq concurrent="1" nextAc="seek">
              <p:cTn id="12" restart="whenNotActive" fill="hold" evtFilter="cancelBubble" nodeType="interactiveSeq">
                <p:stCondLst>
                  <p:cond evt="onClick" delay="0">
                    <p:tgtEl>
                      <p:spTgt spid="2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7"/>
                                        </p:tgtEl>
                                      </p:cBhvr>
                                    </p:cmd>
                                  </p:childTnLst>
                                </p:cTn>
                              </p:par>
                            </p:childTnLst>
                          </p:cTn>
                        </p:par>
                      </p:childTnLst>
                    </p:cTn>
                  </p:par>
                </p:childTnLst>
              </p:cTn>
              <p:nextCondLst>
                <p:cond evt="onClick" delay="0">
                  <p:tgtEl>
                    <p:spTgt spid="27"/>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1740" objId="27"/>
        <p14:triggerEvt type="onClick" time="11740" objId="27"/>
        <p14:stopEvt time="19195" objId="27"/>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A361-516F-4F6B-AFE1-0B1602E1B4D4}"/>
              </a:ext>
            </a:extLst>
          </p:cNvPr>
          <p:cNvSpPr>
            <a:spLocks noGrp="1"/>
          </p:cNvSpPr>
          <p:nvPr>
            <p:ph type="title"/>
          </p:nvPr>
        </p:nvSpPr>
        <p:spPr>
          <a:xfrm>
            <a:off x="838200" y="365125"/>
            <a:ext cx="5386290" cy="1325563"/>
          </a:xfrm>
        </p:spPr>
        <p:txBody>
          <a:bodyPr/>
          <a:lstStyle/>
          <a:p>
            <a:r>
              <a:rPr lang="de-DE" b="1" dirty="0"/>
              <a:t>Can we use your data?</a:t>
            </a:r>
            <a:endParaRPr lang="en-US" b="1" dirty="0"/>
          </a:p>
        </p:txBody>
      </p:sp>
      <p:sp>
        <p:nvSpPr>
          <p:cNvPr id="3" name="Content Placeholder 2">
            <a:extLst>
              <a:ext uri="{FF2B5EF4-FFF2-40B4-BE49-F238E27FC236}">
                <a16:creationId xmlns:a16="http://schemas.microsoft.com/office/drawing/2014/main" id="{6A142743-EBF7-41BE-BBDE-3F80E739634F}"/>
              </a:ext>
            </a:extLst>
          </p:cNvPr>
          <p:cNvSpPr>
            <a:spLocks noGrp="1"/>
          </p:cNvSpPr>
          <p:nvPr>
            <p:ph idx="1"/>
          </p:nvPr>
        </p:nvSpPr>
        <p:spPr>
          <a:xfrm>
            <a:off x="838200" y="5277403"/>
            <a:ext cx="4079033" cy="899559"/>
          </a:xfrm>
        </p:spPr>
        <p:txBody>
          <a:bodyPr/>
          <a:lstStyle/>
          <a:p>
            <a:r>
              <a:rPr lang="de-DE" dirty="0"/>
              <a:t>Yes! Onwards to Task 2</a:t>
            </a:r>
            <a:endParaRPr lang="en-US" dirty="0"/>
          </a:p>
        </p:txBody>
      </p:sp>
      <p:pic>
        <p:nvPicPr>
          <p:cNvPr id="4" name="Picture 3">
            <a:extLst>
              <a:ext uri="{FF2B5EF4-FFF2-40B4-BE49-F238E27FC236}">
                <a16:creationId xmlns:a16="http://schemas.microsoft.com/office/drawing/2014/main" id="{29DCE40F-2003-4DF4-97E7-72E872BD3A1D}"/>
              </a:ext>
            </a:extLst>
          </p:cNvPr>
          <p:cNvPicPr>
            <a:picLocks noChangeAspect="1"/>
          </p:cNvPicPr>
          <p:nvPr/>
        </p:nvPicPr>
        <p:blipFill>
          <a:blip r:embed="rId5"/>
          <a:stretch>
            <a:fillRect/>
          </a:stretch>
        </p:blipFill>
        <p:spPr>
          <a:xfrm>
            <a:off x="614265" y="1580596"/>
            <a:ext cx="5610225" cy="3448050"/>
          </a:xfrm>
          <a:prstGeom prst="rect">
            <a:avLst/>
          </a:prstGeom>
        </p:spPr>
      </p:pic>
      <p:pic>
        <p:nvPicPr>
          <p:cNvPr id="5" name="Picture 4">
            <a:extLst>
              <a:ext uri="{FF2B5EF4-FFF2-40B4-BE49-F238E27FC236}">
                <a16:creationId xmlns:a16="http://schemas.microsoft.com/office/drawing/2014/main" id="{4D944A6F-66BB-438D-8969-522965BBCC18}"/>
              </a:ext>
            </a:extLst>
          </p:cNvPr>
          <p:cNvPicPr>
            <a:picLocks noChangeAspect="1"/>
          </p:cNvPicPr>
          <p:nvPr/>
        </p:nvPicPr>
        <p:blipFill>
          <a:blip r:embed="rId6"/>
          <a:stretch>
            <a:fillRect/>
          </a:stretch>
        </p:blipFill>
        <p:spPr>
          <a:xfrm>
            <a:off x="6549701" y="1540392"/>
            <a:ext cx="4914900" cy="3638550"/>
          </a:xfrm>
          <a:prstGeom prst="rect">
            <a:avLst/>
          </a:prstGeom>
        </p:spPr>
      </p:pic>
      <p:sp>
        <p:nvSpPr>
          <p:cNvPr id="8" name="Content Placeholder 2">
            <a:extLst>
              <a:ext uri="{FF2B5EF4-FFF2-40B4-BE49-F238E27FC236}">
                <a16:creationId xmlns:a16="http://schemas.microsoft.com/office/drawing/2014/main" id="{886E7336-CC37-4245-AE4A-5F0392411C30}"/>
              </a:ext>
            </a:extLst>
          </p:cNvPr>
          <p:cNvSpPr txBox="1">
            <a:spLocks/>
          </p:cNvSpPr>
          <p:nvPr/>
        </p:nvSpPr>
        <p:spPr>
          <a:xfrm>
            <a:off x="6682274" y="5317608"/>
            <a:ext cx="4079033" cy="899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Unfortunately not – no need to continue</a:t>
            </a:r>
            <a:endParaRPr lang="en-US" dirty="0"/>
          </a:p>
        </p:txBody>
      </p:sp>
      <p:pic>
        <p:nvPicPr>
          <p:cNvPr id="7" name="Audio 6">
            <a:hlinkClick r:id="" action="ppaction://media"/>
            <a:extLst>
              <a:ext uri="{FF2B5EF4-FFF2-40B4-BE49-F238E27FC236}">
                <a16:creationId xmlns:a16="http://schemas.microsoft.com/office/drawing/2014/main" id="{64EF2C88-40E7-4BB4-815F-9088F6B411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81018096"/>
      </p:ext>
    </p:extLst>
  </p:cSld>
  <p:clrMapOvr>
    <a:masterClrMapping/>
  </p:clrMapOvr>
  <mc:AlternateContent xmlns:mc="http://schemas.openxmlformats.org/markup-compatibility/2006" xmlns:p14="http://schemas.microsoft.com/office/powerpoint/2010/main">
    <mc:Choice Requires="p14">
      <p:transition spd="slow" p14:dur="2000" advTm="57785"/>
    </mc:Choice>
    <mc:Fallback xmlns="">
      <p:transition spd="slow" advTm="57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5D61-2E01-478A-8396-8E823DD37BFE}"/>
              </a:ext>
            </a:extLst>
          </p:cNvPr>
          <p:cNvSpPr>
            <a:spLocks noGrp="1"/>
          </p:cNvSpPr>
          <p:nvPr>
            <p:ph type="title"/>
          </p:nvPr>
        </p:nvSpPr>
        <p:spPr>
          <a:xfrm>
            <a:off x="838200" y="365125"/>
            <a:ext cx="6016196" cy="1325563"/>
          </a:xfrm>
        </p:spPr>
        <p:txBody>
          <a:bodyPr/>
          <a:lstStyle/>
          <a:p>
            <a:r>
              <a:rPr lang="de-DE" b="1" dirty="0"/>
              <a:t>Task 2: Training Session</a:t>
            </a:r>
            <a:endParaRPr lang="en-US" b="1" dirty="0"/>
          </a:p>
        </p:txBody>
      </p:sp>
      <p:pic>
        <p:nvPicPr>
          <p:cNvPr id="4" name="Main experiment">
            <a:hlinkClick r:id="" action="ppaction://media"/>
            <a:extLst>
              <a:ext uri="{FF2B5EF4-FFF2-40B4-BE49-F238E27FC236}">
                <a16:creationId xmlns:a16="http://schemas.microsoft.com/office/drawing/2014/main" id="{04445A95-026A-49F9-9E53-8353EAB87CAE}"/>
              </a:ext>
            </a:extLst>
          </p:cNvPr>
          <p:cNvPicPr>
            <a:picLocks noGrp="1" noChangeAspect="1"/>
          </p:cNvPicPr>
          <p:nvPr>
            <p:ph idx="1"/>
            <a:videoFile r:link="rId1"/>
            <p:extLst>
              <p:ext uri="{DAA4B4D4-6D71-4841-9C94-3DE7FCFB9230}">
                <p14:media xmlns:p14="http://schemas.microsoft.com/office/powerpoint/2010/main" r:embed="rId2">
                  <p14:trim st="12243" end="34796.2708"/>
                </p14:media>
              </p:ext>
            </p:extLst>
          </p:nvPr>
        </p:nvPicPr>
        <p:blipFill rotWithShape="1">
          <a:blip r:embed="rId7"/>
          <a:srcRect t="8435"/>
          <a:stretch>
            <a:fillRect/>
          </a:stretch>
        </p:blipFill>
        <p:spPr>
          <a:xfrm>
            <a:off x="648194" y="3016251"/>
            <a:ext cx="6206202" cy="2959562"/>
          </a:xfrm>
        </p:spPr>
      </p:pic>
      <p:sp>
        <p:nvSpPr>
          <p:cNvPr id="6" name="TextBox 5">
            <a:extLst>
              <a:ext uri="{FF2B5EF4-FFF2-40B4-BE49-F238E27FC236}">
                <a16:creationId xmlns:a16="http://schemas.microsoft.com/office/drawing/2014/main" id="{11F94C0B-6899-4046-BA3F-0480C68EA3A1}"/>
              </a:ext>
            </a:extLst>
          </p:cNvPr>
          <p:cNvSpPr txBox="1"/>
          <p:nvPr/>
        </p:nvSpPr>
        <p:spPr>
          <a:xfrm>
            <a:off x="759876" y="1690688"/>
            <a:ext cx="6094520" cy="769441"/>
          </a:xfrm>
          <a:prstGeom prst="rect">
            <a:avLst/>
          </a:prstGeom>
          <a:noFill/>
        </p:spPr>
        <p:txBody>
          <a:bodyPr wrap="square">
            <a:spAutoFit/>
          </a:bodyPr>
          <a:lstStyle/>
          <a:p>
            <a:r>
              <a:rPr lang="de-DE" sz="2200" dirty="0"/>
              <a:t>Which one is faster, the first motion or the second motion?</a:t>
            </a:r>
            <a:endParaRPr lang="en-US" sz="2200" dirty="0"/>
          </a:p>
        </p:txBody>
      </p:sp>
      <p:pic>
        <p:nvPicPr>
          <p:cNvPr id="4098" name="Picture 2" descr="New Oculus Touch Photos Show Unidentified Feature">
            <a:extLst>
              <a:ext uri="{FF2B5EF4-FFF2-40B4-BE49-F238E27FC236}">
                <a16:creationId xmlns:a16="http://schemas.microsoft.com/office/drawing/2014/main" id="{0A4273C4-6CD8-48F9-A7D6-0991A5CEAB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0986" y="1852490"/>
            <a:ext cx="4735301" cy="2959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FD6484-118A-4EE9-BA6D-0F685AAC2402}"/>
              </a:ext>
            </a:extLst>
          </p:cNvPr>
          <p:cNvSpPr txBox="1"/>
          <p:nvPr/>
        </p:nvSpPr>
        <p:spPr>
          <a:xfrm>
            <a:off x="7280986" y="1083049"/>
            <a:ext cx="4587554" cy="769441"/>
          </a:xfrm>
          <a:prstGeom prst="rect">
            <a:avLst/>
          </a:prstGeom>
          <a:noFill/>
        </p:spPr>
        <p:txBody>
          <a:bodyPr wrap="square">
            <a:spAutoFit/>
          </a:bodyPr>
          <a:lstStyle/>
          <a:p>
            <a:r>
              <a:rPr lang="de-DE" sz="2200" dirty="0"/>
              <a:t>If the FIRST motion was faster, press the </a:t>
            </a:r>
            <a:r>
              <a:rPr lang="de-DE" sz="2200" dirty="0">
                <a:solidFill>
                  <a:schemeClr val="accent5">
                    <a:lumMod val="60000"/>
                    <a:lumOff val="40000"/>
                  </a:schemeClr>
                </a:solidFill>
              </a:rPr>
              <a:t>Trigger of the left controller</a:t>
            </a:r>
            <a:endParaRPr lang="en-US" sz="2200" dirty="0">
              <a:solidFill>
                <a:schemeClr val="accent5">
                  <a:lumMod val="60000"/>
                  <a:lumOff val="40000"/>
                </a:schemeClr>
              </a:solidFill>
            </a:endParaRPr>
          </a:p>
        </p:txBody>
      </p:sp>
      <p:sp>
        <p:nvSpPr>
          <p:cNvPr id="9" name="TextBox 8">
            <a:extLst>
              <a:ext uri="{FF2B5EF4-FFF2-40B4-BE49-F238E27FC236}">
                <a16:creationId xmlns:a16="http://schemas.microsoft.com/office/drawing/2014/main" id="{515BC6F8-BA47-4ADC-B9C3-80552143D781}"/>
              </a:ext>
            </a:extLst>
          </p:cNvPr>
          <p:cNvSpPr txBox="1"/>
          <p:nvPr/>
        </p:nvSpPr>
        <p:spPr>
          <a:xfrm>
            <a:off x="7280985" y="4812053"/>
            <a:ext cx="4735301" cy="769441"/>
          </a:xfrm>
          <a:prstGeom prst="rect">
            <a:avLst/>
          </a:prstGeom>
          <a:noFill/>
        </p:spPr>
        <p:txBody>
          <a:bodyPr wrap="square">
            <a:spAutoFit/>
          </a:bodyPr>
          <a:lstStyle/>
          <a:p>
            <a:r>
              <a:rPr lang="de-DE" sz="2200" dirty="0"/>
              <a:t>Press the </a:t>
            </a:r>
            <a:r>
              <a:rPr lang="de-DE" sz="2200" dirty="0">
                <a:solidFill>
                  <a:srgbClr val="FF0000"/>
                </a:solidFill>
              </a:rPr>
              <a:t>Trigger of the right controller </a:t>
            </a:r>
            <a:r>
              <a:rPr lang="de-DE" sz="2200" dirty="0"/>
              <a:t>if the SECOND motion was faster</a:t>
            </a:r>
            <a:endParaRPr lang="en-US" sz="2200" dirty="0"/>
          </a:p>
        </p:txBody>
      </p:sp>
      <p:cxnSp>
        <p:nvCxnSpPr>
          <p:cNvPr id="10" name="Straight Connector 9">
            <a:extLst>
              <a:ext uri="{FF2B5EF4-FFF2-40B4-BE49-F238E27FC236}">
                <a16:creationId xmlns:a16="http://schemas.microsoft.com/office/drawing/2014/main" id="{BCCE83C6-D608-4C29-A967-C0AE364750BB}"/>
              </a:ext>
            </a:extLst>
          </p:cNvPr>
          <p:cNvCxnSpPr>
            <a:cxnSpLocks/>
          </p:cNvCxnSpPr>
          <p:nvPr/>
        </p:nvCxnSpPr>
        <p:spPr>
          <a:xfrm flipH="1">
            <a:off x="8904303" y="1852490"/>
            <a:ext cx="150920" cy="1023875"/>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124897-496B-4453-B8DC-4AF6799E86FC}"/>
              </a:ext>
            </a:extLst>
          </p:cNvPr>
          <p:cNvCxnSpPr>
            <a:cxnSpLocks/>
          </p:cNvCxnSpPr>
          <p:nvPr/>
        </p:nvCxnSpPr>
        <p:spPr>
          <a:xfrm flipH="1">
            <a:off x="9979980" y="2947386"/>
            <a:ext cx="584447" cy="18834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67DD5E08-7E7F-4546-A390-63427DED3BE9}"/>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2886369"/>
      </p:ext>
    </p:extLst>
  </p:cSld>
  <p:clrMapOvr>
    <a:masterClrMapping/>
  </p:clrMapOvr>
  <mc:AlternateContent xmlns:mc="http://schemas.openxmlformats.org/markup-compatibility/2006" xmlns:p14="http://schemas.microsoft.com/office/powerpoint/2010/main">
    <mc:Choice Requires="p14">
      <p:transition spd="slow" p14:dur="2000" advTm="47877"/>
    </mc:Choice>
    <mc:Fallback xmlns="">
      <p:transition spd="slow" advTm="47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6825" objId="4"/>
        <p14:triggerEvt type="onClick" time="6825" objId="4"/>
        <p14:stopEvt time="9813" objId="4"/>
        <p14:playEvt time="15531" objId="4"/>
        <p14:triggerEvt type="onClick" time="15532" objId="4"/>
        <p14:stopEvt time="18613"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A361-516F-4F6B-AFE1-0B1602E1B4D4}"/>
              </a:ext>
            </a:extLst>
          </p:cNvPr>
          <p:cNvSpPr>
            <a:spLocks noGrp="1"/>
          </p:cNvSpPr>
          <p:nvPr>
            <p:ph type="title"/>
          </p:nvPr>
        </p:nvSpPr>
        <p:spPr/>
        <p:txBody>
          <a:bodyPr/>
          <a:lstStyle/>
          <a:p>
            <a:r>
              <a:rPr lang="de-DE" b="1" dirty="0"/>
              <a:t>Can we use your data?</a:t>
            </a:r>
            <a:endParaRPr lang="en-US" b="1" dirty="0"/>
          </a:p>
        </p:txBody>
      </p:sp>
      <p:sp>
        <p:nvSpPr>
          <p:cNvPr id="3" name="Content Placeholder 2">
            <a:extLst>
              <a:ext uri="{FF2B5EF4-FFF2-40B4-BE49-F238E27FC236}">
                <a16:creationId xmlns:a16="http://schemas.microsoft.com/office/drawing/2014/main" id="{6A142743-EBF7-41BE-BBDE-3F80E739634F}"/>
              </a:ext>
            </a:extLst>
          </p:cNvPr>
          <p:cNvSpPr>
            <a:spLocks noGrp="1"/>
          </p:cNvSpPr>
          <p:nvPr>
            <p:ph idx="1"/>
          </p:nvPr>
        </p:nvSpPr>
        <p:spPr>
          <a:xfrm>
            <a:off x="838200" y="5277403"/>
            <a:ext cx="4079033" cy="899559"/>
          </a:xfrm>
        </p:spPr>
        <p:txBody>
          <a:bodyPr/>
          <a:lstStyle/>
          <a:p>
            <a:r>
              <a:rPr lang="de-DE" dirty="0"/>
              <a:t>Yes! Onwards to Task 3</a:t>
            </a:r>
            <a:endParaRPr lang="en-US" dirty="0"/>
          </a:p>
        </p:txBody>
      </p:sp>
      <p:sp>
        <p:nvSpPr>
          <p:cNvPr id="8" name="Content Placeholder 2">
            <a:extLst>
              <a:ext uri="{FF2B5EF4-FFF2-40B4-BE49-F238E27FC236}">
                <a16:creationId xmlns:a16="http://schemas.microsoft.com/office/drawing/2014/main" id="{886E7336-CC37-4245-AE4A-5F0392411C30}"/>
              </a:ext>
            </a:extLst>
          </p:cNvPr>
          <p:cNvSpPr txBox="1">
            <a:spLocks/>
          </p:cNvSpPr>
          <p:nvPr/>
        </p:nvSpPr>
        <p:spPr>
          <a:xfrm>
            <a:off x="6682274" y="4954556"/>
            <a:ext cx="4738395" cy="126261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Please repeat the training. If you get the same screen the second time around, we won‘t be able to use your data – no need to continue</a:t>
            </a:r>
            <a:endParaRPr lang="en-US" dirty="0"/>
          </a:p>
        </p:txBody>
      </p:sp>
      <p:pic>
        <p:nvPicPr>
          <p:cNvPr id="6" name="Picture 5">
            <a:extLst>
              <a:ext uri="{FF2B5EF4-FFF2-40B4-BE49-F238E27FC236}">
                <a16:creationId xmlns:a16="http://schemas.microsoft.com/office/drawing/2014/main" id="{4D1D29B1-5D3C-4B9B-BDC9-71E230794B60}"/>
              </a:ext>
            </a:extLst>
          </p:cNvPr>
          <p:cNvPicPr>
            <a:picLocks noChangeAspect="1"/>
          </p:cNvPicPr>
          <p:nvPr/>
        </p:nvPicPr>
        <p:blipFill>
          <a:blip r:embed="rId5"/>
          <a:stretch>
            <a:fillRect/>
          </a:stretch>
        </p:blipFill>
        <p:spPr>
          <a:xfrm>
            <a:off x="72181" y="1857210"/>
            <a:ext cx="5707647" cy="2636159"/>
          </a:xfrm>
          <a:prstGeom prst="rect">
            <a:avLst/>
          </a:prstGeom>
        </p:spPr>
      </p:pic>
      <p:pic>
        <p:nvPicPr>
          <p:cNvPr id="7" name="Picture 6">
            <a:extLst>
              <a:ext uri="{FF2B5EF4-FFF2-40B4-BE49-F238E27FC236}">
                <a16:creationId xmlns:a16="http://schemas.microsoft.com/office/drawing/2014/main" id="{4B3EEDC4-2A09-4142-AE4D-68FFC74F048E}"/>
              </a:ext>
            </a:extLst>
          </p:cNvPr>
          <p:cNvPicPr>
            <a:picLocks noChangeAspect="1"/>
          </p:cNvPicPr>
          <p:nvPr/>
        </p:nvPicPr>
        <p:blipFill>
          <a:blip r:embed="rId6"/>
          <a:stretch>
            <a:fillRect/>
          </a:stretch>
        </p:blipFill>
        <p:spPr>
          <a:xfrm>
            <a:off x="5875405" y="2022514"/>
            <a:ext cx="6244414" cy="2305549"/>
          </a:xfrm>
          <a:prstGeom prst="rect">
            <a:avLst/>
          </a:prstGeom>
        </p:spPr>
      </p:pic>
      <p:pic>
        <p:nvPicPr>
          <p:cNvPr id="4" name="Audio 3">
            <a:hlinkClick r:id="" action="ppaction://media"/>
            <a:extLst>
              <a:ext uri="{FF2B5EF4-FFF2-40B4-BE49-F238E27FC236}">
                <a16:creationId xmlns:a16="http://schemas.microsoft.com/office/drawing/2014/main" id="{482343CC-5E28-4425-BACF-83A7CF82E1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2090268"/>
      </p:ext>
    </p:extLst>
  </p:cSld>
  <p:clrMapOvr>
    <a:masterClrMapping/>
  </p:clrMapOvr>
  <mc:AlternateContent xmlns:mc="http://schemas.openxmlformats.org/markup-compatibility/2006" xmlns:p14="http://schemas.microsoft.com/office/powerpoint/2010/main">
    <mc:Choice Requires="p14">
      <p:transition spd="slow" p14:dur="2000" advTm="46776"/>
    </mc:Choice>
    <mc:Fallback xmlns="">
      <p:transition spd="slow" advTm="46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5D61-2E01-478A-8396-8E823DD37BFE}"/>
              </a:ext>
            </a:extLst>
          </p:cNvPr>
          <p:cNvSpPr>
            <a:spLocks noGrp="1"/>
          </p:cNvSpPr>
          <p:nvPr>
            <p:ph type="title"/>
          </p:nvPr>
        </p:nvSpPr>
        <p:spPr>
          <a:xfrm>
            <a:off x="838200" y="365125"/>
            <a:ext cx="6067982" cy="1325563"/>
          </a:xfrm>
        </p:spPr>
        <p:txBody>
          <a:bodyPr/>
          <a:lstStyle/>
          <a:p>
            <a:r>
              <a:rPr lang="de-DE" b="1" dirty="0"/>
              <a:t>Task 3: Main Experiment</a:t>
            </a:r>
            <a:endParaRPr lang="en-US" b="1" dirty="0"/>
          </a:p>
        </p:txBody>
      </p:sp>
      <p:sp>
        <p:nvSpPr>
          <p:cNvPr id="6" name="TextBox 5">
            <a:extLst>
              <a:ext uri="{FF2B5EF4-FFF2-40B4-BE49-F238E27FC236}">
                <a16:creationId xmlns:a16="http://schemas.microsoft.com/office/drawing/2014/main" id="{11F94C0B-6899-4046-BA3F-0480C68EA3A1}"/>
              </a:ext>
            </a:extLst>
          </p:cNvPr>
          <p:cNvSpPr txBox="1"/>
          <p:nvPr/>
        </p:nvSpPr>
        <p:spPr>
          <a:xfrm>
            <a:off x="759876" y="1690688"/>
            <a:ext cx="6094520" cy="769441"/>
          </a:xfrm>
          <a:prstGeom prst="rect">
            <a:avLst/>
          </a:prstGeom>
          <a:noFill/>
        </p:spPr>
        <p:txBody>
          <a:bodyPr wrap="square">
            <a:spAutoFit/>
          </a:bodyPr>
          <a:lstStyle/>
          <a:p>
            <a:r>
              <a:rPr lang="de-DE" sz="2200" dirty="0"/>
              <a:t>Which one is faster, the first motion or the second motion?</a:t>
            </a:r>
            <a:endParaRPr lang="en-US" sz="2200" dirty="0"/>
          </a:p>
        </p:txBody>
      </p:sp>
      <p:pic>
        <p:nvPicPr>
          <p:cNvPr id="4098" name="Picture 2" descr="New Oculus Touch Photos Show Unidentified Feature">
            <a:extLst>
              <a:ext uri="{FF2B5EF4-FFF2-40B4-BE49-F238E27FC236}">
                <a16:creationId xmlns:a16="http://schemas.microsoft.com/office/drawing/2014/main" id="{0A4273C4-6CD8-48F9-A7D6-0991A5CEA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7680" y="1776828"/>
            <a:ext cx="4735301" cy="2959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FD6484-118A-4EE9-BA6D-0F685AAC2402}"/>
              </a:ext>
            </a:extLst>
          </p:cNvPr>
          <p:cNvSpPr txBox="1"/>
          <p:nvPr/>
        </p:nvSpPr>
        <p:spPr>
          <a:xfrm>
            <a:off x="7187680" y="1007387"/>
            <a:ext cx="4587554" cy="769441"/>
          </a:xfrm>
          <a:prstGeom prst="rect">
            <a:avLst/>
          </a:prstGeom>
          <a:noFill/>
        </p:spPr>
        <p:txBody>
          <a:bodyPr wrap="square">
            <a:spAutoFit/>
          </a:bodyPr>
          <a:lstStyle/>
          <a:p>
            <a:r>
              <a:rPr lang="de-DE" sz="2200" dirty="0"/>
              <a:t>If the FIRST motion was faster, press </a:t>
            </a:r>
            <a:r>
              <a:rPr lang="de-DE" sz="2200"/>
              <a:t>the </a:t>
            </a:r>
            <a:r>
              <a:rPr lang="de-DE" sz="2200">
                <a:solidFill>
                  <a:schemeClr val="accent5">
                    <a:lumMod val="60000"/>
                    <a:lumOff val="40000"/>
                  </a:schemeClr>
                </a:solidFill>
              </a:rPr>
              <a:t>Trigger </a:t>
            </a:r>
            <a:r>
              <a:rPr lang="de-DE" sz="2200" dirty="0">
                <a:solidFill>
                  <a:schemeClr val="accent5">
                    <a:lumMod val="60000"/>
                    <a:lumOff val="40000"/>
                  </a:schemeClr>
                </a:solidFill>
              </a:rPr>
              <a:t>of the left controller</a:t>
            </a:r>
            <a:endParaRPr lang="en-US" sz="2200" dirty="0">
              <a:solidFill>
                <a:schemeClr val="accent5">
                  <a:lumMod val="60000"/>
                  <a:lumOff val="40000"/>
                </a:schemeClr>
              </a:solidFill>
            </a:endParaRPr>
          </a:p>
        </p:txBody>
      </p:sp>
      <p:sp>
        <p:nvSpPr>
          <p:cNvPr id="9" name="TextBox 8">
            <a:extLst>
              <a:ext uri="{FF2B5EF4-FFF2-40B4-BE49-F238E27FC236}">
                <a16:creationId xmlns:a16="http://schemas.microsoft.com/office/drawing/2014/main" id="{515BC6F8-BA47-4ADC-B9C3-80552143D781}"/>
              </a:ext>
            </a:extLst>
          </p:cNvPr>
          <p:cNvSpPr txBox="1"/>
          <p:nvPr/>
        </p:nvSpPr>
        <p:spPr>
          <a:xfrm>
            <a:off x="7187679" y="4736391"/>
            <a:ext cx="4735301" cy="769441"/>
          </a:xfrm>
          <a:prstGeom prst="rect">
            <a:avLst/>
          </a:prstGeom>
          <a:noFill/>
        </p:spPr>
        <p:txBody>
          <a:bodyPr wrap="square">
            <a:spAutoFit/>
          </a:bodyPr>
          <a:lstStyle/>
          <a:p>
            <a:r>
              <a:rPr lang="de-DE" sz="2200" dirty="0"/>
              <a:t>Press the </a:t>
            </a:r>
            <a:r>
              <a:rPr lang="de-DE" sz="2200" dirty="0">
                <a:solidFill>
                  <a:srgbClr val="FF0000"/>
                </a:solidFill>
              </a:rPr>
              <a:t>Trigger of the right controller </a:t>
            </a:r>
            <a:r>
              <a:rPr lang="de-DE" sz="2200" dirty="0"/>
              <a:t>if the SECOND motion was faster</a:t>
            </a:r>
          </a:p>
        </p:txBody>
      </p:sp>
      <p:cxnSp>
        <p:nvCxnSpPr>
          <p:cNvPr id="10" name="Straight Connector 9">
            <a:extLst>
              <a:ext uri="{FF2B5EF4-FFF2-40B4-BE49-F238E27FC236}">
                <a16:creationId xmlns:a16="http://schemas.microsoft.com/office/drawing/2014/main" id="{BCCE83C6-D608-4C29-A967-C0AE364750BB}"/>
              </a:ext>
            </a:extLst>
          </p:cNvPr>
          <p:cNvCxnSpPr>
            <a:cxnSpLocks/>
          </p:cNvCxnSpPr>
          <p:nvPr/>
        </p:nvCxnSpPr>
        <p:spPr>
          <a:xfrm flipH="1">
            <a:off x="8904303" y="1852490"/>
            <a:ext cx="150920" cy="1023875"/>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124897-496B-4453-B8DC-4AF6799E86FC}"/>
              </a:ext>
            </a:extLst>
          </p:cNvPr>
          <p:cNvCxnSpPr>
            <a:cxnSpLocks/>
          </p:cNvCxnSpPr>
          <p:nvPr/>
        </p:nvCxnSpPr>
        <p:spPr>
          <a:xfrm flipH="1">
            <a:off x="9979980" y="2947386"/>
            <a:ext cx="584447" cy="18834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Main experiment">
            <a:hlinkClick r:id="" action="ppaction://media"/>
            <a:extLst>
              <a:ext uri="{FF2B5EF4-FFF2-40B4-BE49-F238E27FC236}">
                <a16:creationId xmlns:a16="http://schemas.microsoft.com/office/drawing/2014/main" id="{52BC3795-A015-487D-B248-122951AF2C29}"/>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8"/>
          <a:srcRect t="8316"/>
          <a:stretch/>
        </p:blipFill>
        <p:spPr>
          <a:xfrm>
            <a:off x="708089" y="2621930"/>
            <a:ext cx="6198093" cy="2959564"/>
          </a:xfrm>
        </p:spPr>
      </p:pic>
      <p:sp>
        <p:nvSpPr>
          <p:cNvPr id="13" name="TextBox 12">
            <a:extLst>
              <a:ext uri="{FF2B5EF4-FFF2-40B4-BE49-F238E27FC236}">
                <a16:creationId xmlns:a16="http://schemas.microsoft.com/office/drawing/2014/main" id="{4DF05522-B6B3-4866-89AA-EF895FDD2F81}"/>
              </a:ext>
            </a:extLst>
          </p:cNvPr>
          <p:cNvSpPr txBox="1"/>
          <p:nvPr/>
        </p:nvSpPr>
        <p:spPr>
          <a:xfrm>
            <a:off x="708089" y="5623785"/>
            <a:ext cx="6094520" cy="1107996"/>
          </a:xfrm>
          <a:prstGeom prst="rect">
            <a:avLst/>
          </a:prstGeom>
          <a:noFill/>
        </p:spPr>
        <p:txBody>
          <a:bodyPr wrap="square">
            <a:spAutoFit/>
          </a:bodyPr>
          <a:lstStyle/>
          <a:p>
            <a:r>
              <a:rPr lang="de-DE" sz="2200" dirty="0"/>
              <a:t>Same as before, but sometimes you move, sometimes the wall moves and sometimes the wall is blank</a:t>
            </a:r>
            <a:endParaRPr lang="en-US" sz="2200" dirty="0"/>
          </a:p>
        </p:txBody>
      </p:sp>
      <p:pic>
        <p:nvPicPr>
          <p:cNvPr id="11" name="Audio 10">
            <a:hlinkClick r:id="" action="ppaction://media"/>
            <a:extLst>
              <a:ext uri="{FF2B5EF4-FFF2-40B4-BE49-F238E27FC236}">
                <a16:creationId xmlns:a16="http://schemas.microsoft.com/office/drawing/2014/main" id="{904054AD-F64F-4196-9D7F-6537F2D3D31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0279646"/>
      </p:ext>
    </p:extLst>
  </p:cSld>
  <p:clrMapOvr>
    <a:masterClrMapping/>
  </p:clrMapOvr>
  <mc:AlternateContent xmlns:mc="http://schemas.openxmlformats.org/markup-compatibility/2006" xmlns:p14="http://schemas.microsoft.com/office/powerpoint/2010/main">
    <mc:Choice Requires="p14">
      <p:transition spd="slow" p14:dur="2000" advTm="63257"/>
    </mc:Choice>
    <mc:Fallback xmlns="">
      <p:transition spd="slow" advTm="63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8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6390" objId="7"/>
        <p14:triggerEvt type="onClick" time="6390" objId="7"/>
        <p14:pauseEvt time="38581" objId="7"/>
        <p14:triggerEvt type="onClick" time="38581" objId="7"/>
        <p14:stopEvt time="63257" objId="7"/>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5D61-2E01-478A-8396-8E823DD37BFE}"/>
              </a:ext>
            </a:extLst>
          </p:cNvPr>
          <p:cNvSpPr>
            <a:spLocks noGrp="1"/>
          </p:cNvSpPr>
          <p:nvPr>
            <p:ph type="title"/>
          </p:nvPr>
        </p:nvSpPr>
        <p:spPr>
          <a:xfrm>
            <a:off x="838200" y="365125"/>
            <a:ext cx="6067982" cy="1325563"/>
          </a:xfrm>
        </p:spPr>
        <p:txBody>
          <a:bodyPr/>
          <a:lstStyle/>
          <a:p>
            <a:r>
              <a:rPr lang="de-DE" b="1" dirty="0"/>
              <a:t>Task 4: Self-Motion Assessment</a:t>
            </a:r>
            <a:endParaRPr lang="en-US" b="1" dirty="0"/>
          </a:p>
        </p:txBody>
      </p:sp>
      <p:sp>
        <p:nvSpPr>
          <p:cNvPr id="6" name="TextBox 5">
            <a:extLst>
              <a:ext uri="{FF2B5EF4-FFF2-40B4-BE49-F238E27FC236}">
                <a16:creationId xmlns:a16="http://schemas.microsoft.com/office/drawing/2014/main" id="{11F94C0B-6899-4046-BA3F-0480C68EA3A1}"/>
              </a:ext>
            </a:extLst>
          </p:cNvPr>
          <p:cNvSpPr txBox="1"/>
          <p:nvPr/>
        </p:nvSpPr>
        <p:spPr>
          <a:xfrm>
            <a:off x="634487" y="2491832"/>
            <a:ext cx="5578212" cy="430887"/>
          </a:xfrm>
          <a:prstGeom prst="rect">
            <a:avLst/>
          </a:prstGeom>
          <a:noFill/>
        </p:spPr>
        <p:txBody>
          <a:bodyPr wrap="square">
            <a:spAutoFit/>
          </a:bodyPr>
          <a:lstStyle/>
          <a:p>
            <a:r>
              <a:rPr lang="de-DE" sz="2200" dirty="0"/>
              <a:t>What moved more? You? The world? The wall?</a:t>
            </a:r>
            <a:endParaRPr lang="en-US" sz="2200" dirty="0"/>
          </a:p>
        </p:txBody>
      </p:sp>
      <p:pic>
        <p:nvPicPr>
          <p:cNvPr id="5" name="Selfmotion judgement">
            <a:hlinkClick r:id="" action="ppaction://media"/>
            <a:extLst>
              <a:ext uri="{FF2B5EF4-FFF2-40B4-BE49-F238E27FC236}">
                <a16:creationId xmlns:a16="http://schemas.microsoft.com/office/drawing/2014/main" id="{6470251F-50C7-4605-9897-EE95F8BBCC4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579694" y="3051447"/>
            <a:ext cx="5758394" cy="2999004"/>
          </a:xfrm>
        </p:spPr>
      </p:pic>
      <p:pic>
        <p:nvPicPr>
          <p:cNvPr id="14" name="Picture 2">
            <a:extLst>
              <a:ext uri="{FF2B5EF4-FFF2-40B4-BE49-F238E27FC236}">
                <a16:creationId xmlns:a16="http://schemas.microsoft.com/office/drawing/2014/main" id="{47195780-DD47-4637-AFC0-D4FCC1D29A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0069" y="922647"/>
            <a:ext cx="5375500" cy="323210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7FDD1E7D-D35C-4920-8075-A5DB5DDC0ACE}"/>
              </a:ext>
            </a:extLst>
          </p:cNvPr>
          <p:cNvCxnSpPr>
            <a:cxnSpLocks/>
          </p:cNvCxnSpPr>
          <p:nvPr/>
        </p:nvCxnSpPr>
        <p:spPr>
          <a:xfrm flipV="1">
            <a:off x="8116831" y="1589319"/>
            <a:ext cx="297496" cy="301773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CB2A0B5A-E244-4564-A3D8-A9232DA698B4}"/>
              </a:ext>
            </a:extLst>
          </p:cNvPr>
          <p:cNvCxnSpPr>
            <a:cxnSpLocks/>
          </p:cNvCxnSpPr>
          <p:nvPr/>
        </p:nvCxnSpPr>
        <p:spPr>
          <a:xfrm flipV="1">
            <a:off x="8116831" y="1589319"/>
            <a:ext cx="2109995" cy="301773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9E686255-76FF-4BF5-93AC-E2D7EDD92B1B}"/>
              </a:ext>
            </a:extLst>
          </p:cNvPr>
          <p:cNvSpPr txBox="1"/>
          <p:nvPr/>
        </p:nvSpPr>
        <p:spPr>
          <a:xfrm>
            <a:off x="7190891" y="4622350"/>
            <a:ext cx="4643798" cy="646331"/>
          </a:xfrm>
          <a:prstGeom prst="rect">
            <a:avLst/>
          </a:prstGeom>
          <a:noFill/>
        </p:spPr>
        <p:txBody>
          <a:bodyPr wrap="square">
            <a:spAutoFit/>
          </a:bodyPr>
          <a:lstStyle/>
          <a:p>
            <a:pPr algn="ctr"/>
            <a:r>
              <a:rPr lang="de-DE" dirty="0"/>
              <a:t>Use </a:t>
            </a:r>
            <a:r>
              <a:rPr lang="de-DE" dirty="0">
                <a:solidFill>
                  <a:srgbClr val="FF0000"/>
                </a:solidFill>
              </a:rPr>
              <a:t>Thumbstick</a:t>
            </a:r>
            <a:r>
              <a:rPr lang="de-DE" dirty="0"/>
              <a:t> to move the slider and </a:t>
            </a:r>
            <a:r>
              <a:rPr lang="de-DE" dirty="0">
                <a:solidFill>
                  <a:schemeClr val="accent5">
                    <a:lumMod val="60000"/>
                    <a:lumOff val="40000"/>
                  </a:schemeClr>
                </a:solidFill>
              </a:rPr>
              <a:t>Trigger</a:t>
            </a:r>
            <a:r>
              <a:rPr lang="de-DE" dirty="0"/>
              <a:t> to confirm and go to next trial</a:t>
            </a:r>
          </a:p>
        </p:txBody>
      </p:sp>
      <p:cxnSp>
        <p:nvCxnSpPr>
          <p:cNvPr id="18" name="Straight Connector 17">
            <a:extLst>
              <a:ext uri="{FF2B5EF4-FFF2-40B4-BE49-F238E27FC236}">
                <a16:creationId xmlns:a16="http://schemas.microsoft.com/office/drawing/2014/main" id="{E8436BA7-94FD-4700-8CE5-5FACD98AAAE0}"/>
              </a:ext>
            </a:extLst>
          </p:cNvPr>
          <p:cNvCxnSpPr>
            <a:cxnSpLocks/>
          </p:cNvCxnSpPr>
          <p:nvPr/>
        </p:nvCxnSpPr>
        <p:spPr>
          <a:xfrm>
            <a:off x="8534400" y="2032000"/>
            <a:ext cx="2348971" cy="2590349"/>
          </a:xfrm>
          <a:prstGeom prst="line">
            <a:avLst/>
          </a:prstGeom>
          <a:ln w="3810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18166CA8-FF96-4A02-A97B-DBA3BB9ADEF4}"/>
              </a:ext>
            </a:extLst>
          </p:cNvPr>
          <p:cNvCxnSpPr>
            <a:cxnSpLocks/>
          </p:cNvCxnSpPr>
          <p:nvPr/>
        </p:nvCxnSpPr>
        <p:spPr>
          <a:xfrm>
            <a:off x="10104582" y="2032000"/>
            <a:ext cx="778789" cy="2575051"/>
          </a:xfrm>
          <a:prstGeom prst="line">
            <a:avLst/>
          </a:prstGeom>
          <a:ln w="38100">
            <a:solidFill>
              <a:schemeClr val="accent5">
                <a:lumMod val="60000"/>
                <a:lumOff val="40000"/>
              </a:schemeClr>
            </a:solidFill>
          </a:ln>
        </p:spPr>
        <p:style>
          <a:lnRef idx="1">
            <a:schemeClr val="accent2"/>
          </a:lnRef>
          <a:fillRef idx="0">
            <a:schemeClr val="accent2"/>
          </a:fillRef>
          <a:effectRef idx="0">
            <a:schemeClr val="accent2"/>
          </a:effectRef>
          <a:fontRef idx="minor">
            <a:schemeClr val="tx1"/>
          </a:fontRef>
        </p:style>
      </p:cxnSp>
      <p:pic>
        <p:nvPicPr>
          <p:cNvPr id="9" name="Audio 8">
            <a:hlinkClick r:id="" action="ppaction://media"/>
            <a:extLst>
              <a:ext uri="{FF2B5EF4-FFF2-40B4-BE49-F238E27FC236}">
                <a16:creationId xmlns:a16="http://schemas.microsoft.com/office/drawing/2014/main" id="{11570ED3-298B-4A96-BD4A-FF2853696F33}"/>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82577859"/>
      </p:ext>
    </p:extLst>
  </p:cSld>
  <p:clrMapOvr>
    <a:masterClrMapping/>
  </p:clrMapOvr>
  <mc:AlternateContent xmlns:mc="http://schemas.openxmlformats.org/markup-compatibility/2006" xmlns:p14="http://schemas.microsoft.com/office/powerpoint/2010/main">
    <mc:Choice Requires="p14">
      <p:transition spd="slow" p14:dur="2000" advTm="58211"/>
    </mc:Choice>
    <mc:Fallback xmlns="">
      <p:transition spd="slow" advTm="58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2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12040" objId="5"/>
        <p14:triggerEvt type="onClick" time="12040" objId="5"/>
        <p14:stopEvt time="33468" objId="5"/>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34C2-8359-428B-8E12-597C8DECA57B}"/>
              </a:ext>
            </a:extLst>
          </p:cNvPr>
          <p:cNvSpPr>
            <a:spLocks noGrp="1"/>
          </p:cNvSpPr>
          <p:nvPr>
            <p:ph type="title"/>
          </p:nvPr>
        </p:nvSpPr>
        <p:spPr/>
        <p:txBody>
          <a:bodyPr/>
          <a:lstStyle/>
          <a:p>
            <a:r>
              <a:rPr lang="de-DE" b="1" dirty="0"/>
              <a:t>Wrap-up</a:t>
            </a:r>
            <a:endParaRPr lang="en-US" b="1" dirty="0"/>
          </a:p>
        </p:txBody>
      </p:sp>
      <p:sp>
        <p:nvSpPr>
          <p:cNvPr id="3" name="Content Placeholder 2">
            <a:extLst>
              <a:ext uri="{FF2B5EF4-FFF2-40B4-BE49-F238E27FC236}">
                <a16:creationId xmlns:a16="http://schemas.microsoft.com/office/drawing/2014/main" id="{5ABE5FB3-8778-4840-9FB2-552A82FED35F}"/>
              </a:ext>
            </a:extLst>
          </p:cNvPr>
          <p:cNvSpPr>
            <a:spLocks noGrp="1"/>
          </p:cNvSpPr>
          <p:nvPr>
            <p:ph idx="1"/>
          </p:nvPr>
        </p:nvSpPr>
        <p:spPr>
          <a:xfrm>
            <a:off x="838200" y="1825625"/>
            <a:ext cx="10515600" cy="2497800"/>
          </a:xfrm>
        </p:spPr>
        <p:txBody>
          <a:bodyPr/>
          <a:lstStyle/>
          <a:p>
            <a:r>
              <a:rPr lang="de-DE" dirty="0"/>
              <a:t>Look for the data files for all four experiments: .txt files in the folders with the .exe files</a:t>
            </a:r>
          </a:p>
          <a:p>
            <a:pPr lvl="1"/>
            <a:r>
              <a:rPr lang="de-DE" dirty="0"/>
              <a:t>„... Stereotest.txt“</a:t>
            </a:r>
          </a:p>
          <a:p>
            <a:pPr lvl="1"/>
            <a:r>
              <a:rPr lang="de-DE" dirty="0"/>
              <a:t>„... Training.txt“</a:t>
            </a:r>
          </a:p>
          <a:p>
            <a:pPr lvl="1"/>
            <a:r>
              <a:rPr lang="de-DE" dirty="0"/>
              <a:t>„... MainExperiment.txt“</a:t>
            </a:r>
          </a:p>
          <a:p>
            <a:pPr lvl="1"/>
            <a:r>
              <a:rPr lang="de-DE" dirty="0"/>
              <a:t>„... Selfmotion.txt“</a:t>
            </a:r>
          </a:p>
        </p:txBody>
      </p:sp>
      <p:sp>
        <p:nvSpPr>
          <p:cNvPr id="5" name="TextBox 4">
            <a:extLst>
              <a:ext uri="{FF2B5EF4-FFF2-40B4-BE49-F238E27FC236}">
                <a16:creationId xmlns:a16="http://schemas.microsoft.com/office/drawing/2014/main" id="{7A049501-4C2C-4784-9C7F-7D4733C555E8}"/>
              </a:ext>
            </a:extLst>
          </p:cNvPr>
          <p:cNvSpPr txBox="1"/>
          <p:nvPr/>
        </p:nvSpPr>
        <p:spPr>
          <a:xfrm>
            <a:off x="916978" y="4180344"/>
            <a:ext cx="4711823" cy="1384995"/>
          </a:xfrm>
          <a:prstGeom prst="rect">
            <a:avLst/>
          </a:prstGeom>
          <a:noFill/>
        </p:spPr>
        <p:txBody>
          <a:bodyPr wrap="square">
            <a:spAutoFit/>
          </a:bodyPr>
          <a:lstStyle/>
          <a:p>
            <a:pPr marL="342900" indent="-342900">
              <a:buFont typeface="Arial" panose="020B0604020202020204" pitchFamily="34" charset="0"/>
              <a:buChar char="•"/>
            </a:pPr>
            <a:r>
              <a:rPr lang="de-DE" sz="2800" dirty="0"/>
              <a:t>Send files to us, make sure you sent the informed consent form</a:t>
            </a:r>
            <a:endParaRPr lang="en-US" sz="2800" dirty="0"/>
          </a:p>
        </p:txBody>
      </p:sp>
      <p:pic>
        <p:nvPicPr>
          <p:cNvPr id="7" name="Files">
            <a:hlinkClick r:id="" action="ppaction://media"/>
            <a:extLst>
              <a:ext uri="{FF2B5EF4-FFF2-40B4-BE49-F238E27FC236}">
                <a16:creationId xmlns:a16="http://schemas.microsoft.com/office/drawing/2014/main" id="{EF8ABB11-769A-4DC0-99C9-042E7D2A63AF}"/>
              </a:ext>
            </a:extLst>
          </p:cNvPr>
          <p:cNvPicPr>
            <a:picLocks noChangeAspect="1"/>
          </p:cNvPicPr>
          <p:nvPr>
            <a:videoFile r:link="rId1"/>
            <p:extLst>
              <p:ext uri="{DAA4B4D4-6D71-4841-9C94-3DE7FCFB9230}">
                <p14:media xmlns:p14="http://schemas.microsoft.com/office/powerpoint/2010/main" r:embed="rId2">
                  <p14:trim st="30603"/>
                </p14:media>
              </p:ext>
            </p:extLst>
          </p:nvPr>
        </p:nvPicPr>
        <p:blipFill rotWithShape="1">
          <a:blip r:embed="rId7"/>
          <a:srcRect l="5519" t="299" r="48106" b="49990"/>
          <a:stretch>
            <a:fillRect/>
          </a:stretch>
        </p:blipFill>
        <p:spPr>
          <a:xfrm>
            <a:off x="5628801" y="2282272"/>
            <a:ext cx="6295759" cy="3796144"/>
          </a:xfrm>
          <a:prstGeom prst="rect">
            <a:avLst/>
          </a:prstGeom>
        </p:spPr>
      </p:pic>
      <p:pic>
        <p:nvPicPr>
          <p:cNvPr id="4" name="Audio 3">
            <a:hlinkClick r:id="" action="ppaction://media"/>
            <a:extLst>
              <a:ext uri="{FF2B5EF4-FFF2-40B4-BE49-F238E27FC236}">
                <a16:creationId xmlns:a16="http://schemas.microsoft.com/office/drawing/2014/main" id="{5D660D1F-5881-4D92-92A7-1327E9E5FBBE}"/>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00410875"/>
      </p:ext>
    </p:extLst>
  </p:cSld>
  <p:clrMapOvr>
    <a:masterClrMapping/>
  </p:clrMapOvr>
  <mc:AlternateContent xmlns:mc="http://schemas.openxmlformats.org/markup-compatibility/2006" xmlns:p14="http://schemas.microsoft.com/office/powerpoint/2010/main">
    <mc:Choice Requires="p14">
      <p:transition spd="slow" p14:dur="2000" advTm="48395"/>
    </mc:Choice>
    <mc:Fallback xmlns="">
      <p:transition spd="slow" advTm="48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95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0931" objId="7"/>
        <p14:triggerEvt type="onClick" time="10931" objId="7"/>
        <p14:stopEvt time="32252" objId="7"/>
      </p14:showEvt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605</TotalTime>
  <Words>1633</Words>
  <Application>Microsoft Office PowerPoint</Application>
  <PresentationFormat>Widescreen</PresentationFormat>
  <Paragraphs>63</Paragraphs>
  <Slides>9</Slides>
  <Notes>9</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Seeing while moving</vt:lpstr>
      <vt:lpstr>General information</vt:lpstr>
      <vt:lpstr>First task: Stereovision Test</vt:lpstr>
      <vt:lpstr>Can we use your data?</vt:lpstr>
      <vt:lpstr>Task 2: Training Session</vt:lpstr>
      <vt:lpstr>Can we use your data?</vt:lpstr>
      <vt:lpstr>Task 3: Main Experiment</vt:lpstr>
      <vt:lpstr>Task 4: Self-Motion Assessment</vt:lpstr>
      <vt:lpstr>Wrap-up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Seeing while moving</dc:title>
  <dc:creator>Björn Jörges</dc:creator>
  <cp:lastModifiedBy>Björn Jörges</cp:lastModifiedBy>
  <cp:revision>52</cp:revision>
  <dcterms:created xsi:type="dcterms:W3CDTF">2020-07-08T05:17:27Z</dcterms:created>
  <dcterms:modified xsi:type="dcterms:W3CDTF">2020-07-22T19:47:24Z</dcterms:modified>
</cp:coreProperties>
</file>